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handoutMasterIdLst>
    <p:handoutMasterId r:id="rId75"/>
  </p:handoutMasterIdLst>
  <p:sldIdLst>
    <p:sldId id="421" r:id="rId2"/>
    <p:sldId id="422" r:id="rId3"/>
    <p:sldId id="349" r:id="rId4"/>
    <p:sldId id="290" r:id="rId5"/>
    <p:sldId id="294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6" r:id="rId22"/>
    <p:sldId id="365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9" r:id="rId35"/>
    <p:sldId id="380" r:id="rId36"/>
    <p:sldId id="418" r:id="rId37"/>
    <p:sldId id="382" r:id="rId38"/>
    <p:sldId id="383" r:id="rId39"/>
    <p:sldId id="419" r:id="rId40"/>
    <p:sldId id="385" r:id="rId41"/>
    <p:sldId id="420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2" r:id="rId57"/>
    <p:sldId id="401" r:id="rId58"/>
    <p:sldId id="403" r:id="rId59"/>
    <p:sldId id="404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415" r:id="rId71"/>
    <p:sldId id="416" r:id="rId72"/>
    <p:sldId id="417" r:id="rId73"/>
    <p:sldId id="423" r:id="rId74"/>
  </p:sldIdLst>
  <p:sldSz cx="9144000" cy="6858000" type="screen4x3"/>
  <p:notesSz cx="6858000" cy="9144000"/>
  <p:embeddedFontLst>
    <p:embeddedFont>
      <p:font typeface="맑은 고딕" pitchFamily="50" charset="-127"/>
      <p:regular r:id="rId76"/>
      <p:bold r:id="rId77"/>
    </p:embeddedFont>
    <p:embeddedFont>
      <p:font typeface="HY견고딕" pitchFamily="18" charset="-127"/>
      <p:regular r:id="rId78"/>
    </p:embeddedFont>
    <p:embeddedFont>
      <p:font typeface="Cambria Math" pitchFamily="18" charset="0"/>
      <p:regular r:id="rId79"/>
    </p:embeddedFont>
    <p:embeddedFont>
      <p:font typeface="Tahoma" pitchFamily="34" charset="0"/>
      <p:regular r:id="rId80"/>
      <p:bold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E6E6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24" d="100"/>
          <a:sy n="124" d="100"/>
        </p:scale>
        <p:origin x="-1560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0305" y="332657"/>
            <a:ext cx="4413696" cy="280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4" y="3140864"/>
            <a:ext cx="7534306" cy="10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/>
            </a:extLst>
          </p:cNvPr>
          <p:cNvSpPr/>
          <p:nvPr/>
        </p:nvSpPr>
        <p:spPr>
          <a:xfrm>
            <a:off x="0" y="4459288"/>
            <a:ext cx="9144000" cy="23987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4907223"/>
            <a:ext cx="8229600" cy="133223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44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820738" y="2660650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</a:t>
            </a:r>
            <a:r>
              <a:rPr kumimoji="0" lang="ko-KR" altLang="en-US" sz="1200" dirty="0">
                <a:ea typeface="맑은 고딕" pitchFamily="50" charset="-127"/>
              </a:rPr>
              <a:t>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>
            <a:extLst>
              <a:ext uri="{FF2B5EF4-FFF2-40B4-BE49-F238E27FC236}"/>
            </a:extLst>
          </p:cNvPr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95338" y="1196975"/>
            <a:ext cx="46402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endParaRPr kumimoji="0" lang="en-US" altLang="ko-KR" sz="2000" b="1" dirty="0">
              <a:solidFill>
                <a:schemeClr val="accent3">
                  <a:lumMod val="75000"/>
                </a:schemeClr>
              </a:solidFill>
              <a:ea typeface="맑은 고딕" pitchFamily="50" charset="-127"/>
            </a:endParaRPr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313" y="1661110"/>
            <a:ext cx="6971548" cy="99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86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>
            <a:extLst>
              <a:ext uri="{FF2B5EF4-FFF2-40B4-BE49-F238E27FC236}"/>
            </a:extLst>
          </p:cNvPr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>
            <a:extLst>
              <a:ext uri="{FF2B5EF4-FFF2-40B4-BE49-F238E27FC236}"/>
            </a:extLst>
          </p:cNvPr>
          <p:cNvSpPr txBox="1"/>
          <p:nvPr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차례</a:t>
            </a:r>
            <a:endParaRPr kumimoji="0"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2605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/>
            </a:extLst>
          </p:cNvPr>
          <p:cNvCxnSpPr/>
          <p:nvPr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9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5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179512" y="6162675"/>
            <a:ext cx="223180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8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>
            <a:extLst>
              <a:ext uri="{FF2B5EF4-FFF2-40B4-BE49-F238E27FC236}"/>
            </a:extLst>
          </p:cNvPr>
          <p:cNvSpPr/>
          <p:nvPr/>
        </p:nvSpPr>
        <p:spPr>
          <a:xfrm>
            <a:off x="0" y="5805264"/>
            <a:ext cx="9144000" cy="698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6592" y="836712"/>
            <a:ext cx="5477408" cy="348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4500165"/>
            <a:ext cx="652911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80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8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893175" cy="5472608"/>
          </a:xfrm>
        </p:spPr>
        <p:txBody>
          <a:bodyPr/>
          <a:lstStyle/>
          <a:p>
            <a:r>
              <a:rPr lang="ko-KR" altLang="en-US" dirty="0"/>
              <a:t>추가 가정을 통한 </a:t>
            </a:r>
            <a:r>
              <a:rPr lang="ko-KR" altLang="en-US" dirty="0" err="1"/>
              <a:t>광류</a:t>
            </a:r>
            <a:r>
              <a:rPr lang="ko-KR" altLang="en-US" dirty="0"/>
              <a:t> 계산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Lucas-</a:t>
            </a:r>
            <a:r>
              <a:rPr lang="en-US" altLang="ko-KR" dirty="0" err="1"/>
              <a:t>Kanade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이웃 </a:t>
            </a:r>
            <a:r>
              <a:rPr lang="ko-KR" altLang="en-US" dirty="0" err="1"/>
              <a:t>화소는</a:t>
            </a:r>
            <a:r>
              <a:rPr lang="ko-KR" altLang="en-US" dirty="0"/>
              <a:t> 유사한 모션 벡터를 가져야 한다는 지역 조건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Horn-</a:t>
            </a:r>
            <a:r>
              <a:rPr lang="en-US" altLang="ko-KR" dirty="0" err="1"/>
              <a:t>Schunck</a:t>
            </a:r>
            <a:r>
              <a:rPr lang="ko-KR" altLang="en-US" dirty="0"/>
              <a:t>는 영상 전체에 걸쳐 모션 벡터는 천천히 변해야 한다는 광역 조건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40" y="3011548"/>
            <a:ext cx="7971303" cy="315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Farneback</a:t>
            </a:r>
            <a:r>
              <a:rPr lang="en-US" altLang="ko-KR" dirty="0"/>
              <a:t> </a:t>
            </a:r>
            <a:r>
              <a:rPr lang="ko-KR" altLang="en-US" dirty="0"/>
              <a:t>알고리즘으로 </a:t>
            </a:r>
            <a:r>
              <a:rPr lang="ko-KR" altLang="en-US" dirty="0" err="1"/>
              <a:t>광류</a:t>
            </a:r>
            <a:r>
              <a:rPr lang="ko-KR" altLang="en-US" dirty="0"/>
              <a:t> 추정</a:t>
            </a:r>
            <a:endParaRPr lang="en-US" altLang="ko-KR" dirty="0"/>
          </a:p>
          <a:p>
            <a:pPr lvl="1"/>
            <a:r>
              <a:rPr lang="en-US" altLang="ko-KR" dirty="0" err="1"/>
              <a:t>OpenCV</a:t>
            </a:r>
            <a:r>
              <a:rPr lang="ko-KR" altLang="en-US" dirty="0"/>
              <a:t>는 </a:t>
            </a:r>
            <a:r>
              <a:rPr lang="en-US" altLang="ko-KR" dirty="0"/>
              <a:t>Lucas-</a:t>
            </a:r>
            <a:r>
              <a:rPr lang="en-US" altLang="ko-KR" dirty="0" err="1"/>
              <a:t>Kanade</a:t>
            </a:r>
            <a:r>
              <a:rPr lang="ko-KR" altLang="en-US" dirty="0"/>
              <a:t>와 </a:t>
            </a:r>
            <a:r>
              <a:rPr lang="en-US" altLang="ko-KR" dirty="0"/>
              <a:t>Horn-</a:t>
            </a:r>
            <a:r>
              <a:rPr lang="en-US" altLang="ko-KR" dirty="0" err="1"/>
              <a:t>Schunck</a:t>
            </a:r>
            <a:r>
              <a:rPr lang="en-US" altLang="ko-KR" dirty="0"/>
              <a:t> </a:t>
            </a:r>
            <a:r>
              <a:rPr lang="ko-KR" altLang="en-US" dirty="0"/>
              <a:t>알고리즘을 개선한 </a:t>
            </a:r>
            <a:r>
              <a:rPr lang="en-US" altLang="ko-KR" dirty="0" err="1"/>
              <a:t>Farneback</a:t>
            </a:r>
            <a:r>
              <a:rPr lang="en-US" altLang="ko-KR" dirty="0"/>
              <a:t> </a:t>
            </a:r>
            <a:r>
              <a:rPr lang="ko-KR" altLang="en-US" dirty="0"/>
              <a:t>알고리즘을 구현한 </a:t>
            </a:r>
            <a:r>
              <a:rPr lang="en-US" altLang="ko-KR" dirty="0" err="1"/>
              <a:t>calcOpticalFlowFarneback</a:t>
            </a:r>
            <a:r>
              <a:rPr lang="en-US" altLang="ko-KR" dirty="0"/>
              <a:t> </a:t>
            </a:r>
            <a:r>
              <a:rPr lang="ko-KR" altLang="en-US" dirty="0"/>
              <a:t>함수 제공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7959889" cy="446449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827308" y="3035059"/>
            <a:ext cx="3528392" cy="690519"/>
            <a:chOff x="2899316" y="2819035"/>
            <a:chExt cx="3528392" cy="690519"/>
          </a:xfrm>
        </p:grpSpPr>
        <p:sp>
          <p:nvSpPr>
            <p:cNvPr id="6" name="TextBox 5"/>
            <p:cNvSpPr txBox="1"/>
            <p:nvPr/>
          </p:nvSpPr>
          <p:spPr>
            <a:xfrm>
              <a:off x="2899316" y="2819035"/>
              <a:ext cx="3528392" cy="36004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>
                  <a:solidFill>
                    <a:srgbClr val="0000FF"/>
                  </a:solidFill>
                </a:rPr>
                <a:t>추정한 </a:t>
              </a:r>
              <a:r>
                <a:rPr lang="ko-KR" altLang="en-US" sz="1600" dirty="0" err="1">
                  <a:solidFill>
                    <a:srgbClr val="0000FF"/>
                  </a:solidFill>
                </a:rPr>
                <a:t>광류를</a:t>
              </a:r>
              <a:r>
                <a:rPr lang="ko-KR" altLang="en-US" sz="1600" dirty="0">
                  <a:solidFill>
                    <a:srgbClr val="0000FF"/>
                  </a:solidFill>
                </a:rPr>
                <a:t> 영상에 표시하는 함수</a:t>
              </a: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>
              <a:off x="3037834" y="3179075"/>
              <a:ext cx="238022" cy="33047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6041438" y="5021722"/>
            <a:ext cx="2058954" cy="288032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33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782600" cy="56886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292514" y="2852936"/>
            <a:ext cx="2835770" cy="991020"/>
            <a:chOff x="4508538" y="2780928"/>
            <a:chExt cx="2835770" cy="991020"/>
          </a:xfrm>
        </p:grpSpPr>
        <p:sp>
          <p:nvSpPr>
            <p:cNvPr id="7" name="직사각형 6"/>
            <p:cNvSpPr/>
            <p:nvPr/>
          </p:nvSpPr>
          <p:spPr>
            <a:xfrm>
              <a:off x="4589092" y="3555924"/>
              <a:ext cx="792088" cy="216024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08538" y="2780928"/>
              <a:ext cx="2835770" cy="36004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>
                  <a:solidFill>
                    <a:srgbClr val="0000FF"/>
                  </a:solidFill>
                </a:rPr>
                <a:t>이전 프레임과 현재 프레임</a:t>
              </a: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>
              <a:off x="4964403" y="3075738"/>
              <a:ext cx="0" cy="4680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90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411" y="1052736"/>
            <a:ext cx="6397545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47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희소 </a:t>
            </a:r>
            <a:r>
              <a:rPr lang="ko-KR" altLang="en-US" dirty="0" err="1"/>
              <a:t>광류</a:t>
            </a:r>
            <a:r>
              <a:rPr lang="ko-KR" altLang="en-US" dirty="0"/>
              <a:t> 추정을 이용한 </a:t>
            </a:r>
            <a:r>
              <a:rPr lang="en-US" altLang="ko-KR" dirty="0"/>
              <a:t>KLT </a:t>
            </a:r>
            <a:r>
              <a:rPr lang="ko-KR" altLang="en-US" dirty="0"/>
              <a:t>추적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KLT </a:t>
            </a:r>
            <a:r>
              <a:rPr lang="ko-KR" altLang="en-US" dirty="0"/>
              <a:t>추적은 고전 추적 알고리즘 중에 가장 유명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광류</a:t>
            </a:r>
            <a:r>
              <a:rPr lang="ko-KR" altLang="en-US" dirty="0"/>
              <a:t> 정보를 이용하여 지역 특징을 추적하는 방식</a:t>
            </a:r>
            <a:r>
              <a:rPr lang="en-US" altLang="ko-KR" dirty="0"/>
              <a:t>(</a:t>
            </a:r>
            <a:r>
              <a:rPr lang="ko-KR" altLang="en-US" dirty="0"/>
              <a:t>지역 특징은 </a:t>
            </a:r>
            <a:r>
              <a:rPr lang="en-US" altLang="ko-KR" dirty="0"/>
              <a:t>4</a:t>
            </a:r>
            <a:r>
              <a:rPr lang="ko-KR" altLang="en-US" dirty="0"/>
              <a:t>장 알고리즘을 추적에 유리하도록 개조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지역 특징에서만 모션 벡터를 추정하기 때문에 희소 </a:t>
            </a:r>
            <a:r>
              <a:rPr lang="ko-KR" altLang="en-US" dirty="0" err="1"/>
              <a:t>광류라</a:t>
            </a:r>
            <a:r>
              <a:rPr lang="ko-KR" altLang="en-US" dirty="0"/>
              <a:t> 부름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큰 이동을 처리하기 위해 피라미드 영상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OpenCV</a:t>
            </a:r>
            <a:r>
              <a:rPr lang="ko-KR" altLang="en-US" dirty="0"/>
              <a:t>는 지역 특징을 추출하는 </a:t>
            </a:r>
            <a:r>
              <a:rPr lang="en-US" altLang="ko-KR" dirty="0" err="1"/>
              <a:t>goodFeaturesToTrack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ko-KR" altLang="en-US" dirty="0" err="1"/>
              <a:t>광류와</a:t>
            </a:r>
            <a:r>
              <a:rPr lang="ko-KR" altLang="en-US" dirty="0"/>
              <a:t> 추적 정보를 계산하는 </a:t>
            </a:r>
            <a:r>
              <a:rPr lang="en-US" altLang="ko-KR" dirty="0" err="1"/>
              <a:t>calcOpticalFlowPyrLK</a:t>
            </a:r>
            <a:r>
              <a:rPr lang="en-US" altLang="ko-KR" dirty="0"/>
              <a:t> </a:t>
            </a:r>
            <a:r>
              <a:rPr lang="ko-KR" altLang="en-US" dirty="0"/>
              <a:t>함수 제공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2761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827287" cy="49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7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08720"/>
            <a:ext cx="6624736" cy="57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47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57042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4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031530"/>
            <a:ext cx="8856984" cy="5472608"/>
          </a:xfrm>
        </p:spPr>
        <p:txBody>
          <a:bodyPr/>
          <a:lstStyle/>
          <a:p>
            <a:r>
              <a:rPr lang="ko-KR" altLang="en-US" dirty="0" err="1"/>
              <a:t>데이터셋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광류는</a:t>
            </a:r>
            <a:r>
              <a:rPr lang="ko-KR" altLang="en-US" dirty="0"/>
              <a:t> 매 화소마다 모션 벡터를 지정해야 하므로 참값 레이블링이 어려움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KITTI </a:t>
            </a:r>
            <a:r>
              <a:rPr lang="ko-KR" altLang="en-US" dirty="0"/>
              <a:t>데이터셋은 차량에 설치된 장치를 통해 수집</a:t>
            </a:r>
            <a:r>
              <a:rPr lang="en-US" altLang="ko-KR" dirty="0"/>
              <a:t>(</a:t>
            </a:r>
            <a:r>
              <a:rPr lang="ko-KR" altLang="en-US" dirty="0" err="1"/>
              <a:t>자율주행을</a:t>
            </a:r>
            <a:r>
              <a:rPr lang="ko-KR" altLang="en-US" dirty="0"/>
              <a:t> 위해 제작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Sintel </a:t>
            </a:r>
            <a:r>
              <a:rPr lang="ko-KR" altLang="en-US" dirty="0" err="1"/>
              <a:t>데이터셋은</a:t>
            </a:r>
            <a:r>
              <a:rPr lang="ko-KR" altLang="en-US" dirty="0"/>
              <a:t> 컴퓨터그래픽으로 제작한 </a:t>
            </a:r>
            <a:r>
              <a:rPr lang="ko-KR" altLang="en-US" dirty="0" smtClean="0"/>
              <a:t>애니메이션 </a:t>
            </a:r>
            <a:r>
              <a:rPr lang="ko-KR" altLang="en-US" dirty="0"/>
              <a:t>대상으로 참값 </a:t>
            </a:r>
            <a:r>
              <a:rPr lang="ko-KR" altLang="en-US" dirty="0" err="1"/>
              <a:t>레이블링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Flying chairs </a:t>
            </a:r>
            <a:r>
              <a:rPr lang="ko-KR" altLang="en-US" dirty="0"/>
              <a:t>데이터셋은 실제 영상에 그래픽 의자를 인위적으로 추가해 참값 레이블링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077072"/>
            <a:ext cx="7542571" cy="265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빠르게 </a:t>
            </a:r>
            <a:r>
              <a:rPr lang="ko-KR" altLang="en-US" dirty="0" err="1"/>
              <a:t>딥러닝</a:t>
            </a:r>
            <a:r>
              <a:rPr lang="ko-KR" altLang="en-US" dirty="0"/>
              <a:t> 시대로 전환</a:t>
            </a:r>
            <a:endParaRPr lang="en-US" altLang="ko-KR" dirty="0"/>
          </a:p>
          <a:p>
            <a:pPr lvl="1"/>
            <a:r>
              <a:rPr lang="en-US" altLang="ko-KR" dirty="0" err="1"/>
              <a:t>FlowNet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신경망을 </a:t>
            </a:r>
            <a:r>
              <a:rPr lang="ko-KR" altLang="en-US" dirty="0" err="1"/>
              <a:t>광류</a:t>
            </a:r>
            <a:r>
              <a:rPr lang="ko-KR" altLang="en-US" dirty="0"/>
              <a:t> 추정에 적용한 최초 논문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9-35]</a:t>
            </a:r>
            <a:r>
              <a:rPr lang="ko-KR" altLang="en-US" dirty="0"/>
              <a:t>의 </a:t>
            </a:r>
            <a:r>
              <a:rPr lang="en-US" altLang="ko-KR" dirty="0" err="1"/>
              <a:t>DeConvNet</a:t>
            </a:r>
            <a:r>
              <a:rPr lang="ko-KR" altLang="en-US" dirty="0"/>
              <a:t>같은 </a:t>
            </a:r>
            <a:r>
              <a:rPr lang="ko-KR" altLang="en-US" dirty="0" err="1"/>
              <a:t>분할용</a:t>
            </a:r>
            <a:r>
              <a:rPr lang="ko-KR" altLang="en-US" dirty="0"/>
              <a:t> 신경망을 사용</a:t>
            </a:r>
            <a:endParaRPr lang="en-US" altLang="ko-KR" dirty="0"/>
          </a:p>
          <a:p>
            <a:pPr lvl="2"/>
            <a:r>
              <a:rPr lang="ko-KR" altLang="en-US" dirty="0"/>
              <a:t>연속된 </a:t>
            </a:r>
            <a:r>
              <a:rPr lang="en-US" altLang="ko-KR" dirty="0"/>
              <a:t>2</a:t>
            </a:r>
            <a:r>
              <a:rPr lang="ko-KR" altLang="en-US" dirty="0"/>
              <a:t>장의 영상을 이어 붙인 </a:t>
            </a:r>
            <a:r>
              <a:rPr lang="en-US" altLang="ko-KR" dirty="0"/>
              <a:t>384*512*6 </a:t>
            </a:r>
            <a:r>
              <a:rPr lang="ko-KR" altLang="en-US" dirty="0" err="1"/>
              <a:t>텐서를</a:t>
            </a:r>
            <a:r>
              <a:rPr lang="ko-KR" altLang="en-US" dirty="0"/>
              <a:t> 입력 또는 두 개의 신경망에 따로 입력하고 </a:t>
            </a:r>
            <a:r>
              <a:rPr lang="en-US" altLang="ko-KR" dirty="0"/>
              <a:t>2</a:t>
            </a:r>
            <a:r>
              <a:rPr lang="ko-KR" altLang="en-US" dirty="0"/>
              <a:t>개의 특징 </a:t>
            </a:r>
            <a:r>
              <a:rPr lang="ko-KR" altLang="en-US" dirty="0" err="1"/>
              <a:t>맵을</a:t>
            </a:r>
            <a:r>
              <a:rPr lang="ko-KR" altLang="en-US" dirty="0"/>
              <a:t> 결합해 사용</a:t>
            </a:r>
            <a:endParaRPr lang="en-US" altLang="ko-KR" dirty="0"/>
          </a:p>
          <a:p>
            <a:pPr lvl="1"/>
            <a:r>
              <a:rPr lang="ko-KR" altLang="en-US" dirty="0"/>
              <a:t>분할 알고리즘의 출력을 활용하는 아이디어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Bai </a:t>
            </a:r>
            <a:r>
              <a:rPr lang="ko-KR" altLang="en-US" dirty="0"/>
              <a:t>기법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비용 </a:t>
            </a:r>
            <a:r>
              <a:rPr lang="ko-KR" altLang="en-US" dirty="0"/>
              <a:t>볼륨을 활용하는 </a:t>
            </a:r>
            <a:r>
              <a:rPr lang="en-US" altLang="ko-KR" dirty="0"/>
              <a:t>RAFT</a:t>
            </a:r>
          </a:p>
          <a:p>
            <a:pPr lvl="1"/>
            <a:r>
              <a:rPr lang="en-US" altLang="ko-KR" dirty="0"/>
              <a:t>RAFT</a:t>
            </a:r>
            <a:r>
              <a:rPr lang="ko-KR" altLang="en-US" dirty="0"/>
              <a:t>와 트랜스포머를 결합한 </a:t>
            </a:r>
            <a:r>
              <a:rPr lang="en-US" altLang="ko-KR" dirty="0" err="1"/>
              <a:t>FlowFormer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23" y="3140968"/>
            <a:ext cx="7601737" cy="23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7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Chapter </a:t>
            </a:r>
            <a:r>
              <a:rPr lang="en-US" altLang="ko-KR" dirty="0" smtClean="0"/>
              <a:t>10 </a:t>
            </a:r>
            <a:r>
              <a:rPr lang="ko-KR" altLang="en-US" dirty="0" smtClean="0"/>
              <a:t>동적 비전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113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추적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713663" cy="5472608"/>
          </a:xfrm>
        </p:spPr>
        <p:txBody>
          <a:bodyPr/>
          <a:lstStyle/>
          <a:p>
            <a:r>
              <a:rPr lang="ko-KR" altLang="en-US" dirty="0"/>
              <a:t>고전 알고리즘의 대표는 </a:t>
            </a:r>
            <a:r>
              <a:rPr lang="en-US" altLang="ko-KR" dirty="0"/>
              <a:t>KLT </a:t>
            </a:r>
            <a:r>
              <a:rPr lang="ko-KR" altLang="en-US" dirty="0"/>
              <a:t>추적 알고리즘</a:t>
            </a:r>
            <a:r>
              <a:rPr lang="en-US" altLang="ko-KR" dirty="0"/>
              <a:t>([</a:t>
            </a:r>
            <a:r>
              <a:rPr lang="ko-KR" altLang="en-US" dirty="0"/>
              <a:t>프로그램 </a:t>
            </a:r>
            <a:r>
              <a:rPr lang="en-US" altLang="ko-KR" dirty="0"/>
              <a:t>10-2])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이후 뚜렷한 개선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KLT</a:t>
            </a:r>
            <a:r>
              <a:rPr lang="ko-KR" altLang="en-US" dirty="0"/>
              <a:t>는 지역 </a:t>
            </a:r>
            <a:r>
              <a:rPr lang="ko-KR" altLang="en-US" dirty="0" smtClean="0"/>
              <a:t>특징 </a:t>
            </a:r>
            <a:r>
              <a:rPr lang="ko-KR" altLang="en-US" dirty="0"/>
              <a:t>추적하기 때문에 </a:t>
            </a:r>
            <a:r>
              <a:rPr lang="ko-KR" altLang="en-US" dirty="0" err="1"/>
              <a:t>특징점이</a:t>
            </a:r>
            <a:r>
              <a:rPr lang="ko-KR" altLang="en-US" dirty="0"/>
              <a:t> 뚜렷하지 않은 물체는 추적 불가능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추적 대상이 어떤 부류의 </a:t>
            </a:r>
            <a:r>
              <a:rPr lang="ko-KR" altLang="en-US" dirty="0" err="1"/>
              <a:t>물체인지에</a:t>
            </a:r>
            <a:r>
              <a:rPr lang="ko-KR" altLang="en-US" dirty="0"/>
              <a:t> 대한 정보 전혀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추적하는 점이 같은 물체인지에 대한 정보조차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응용 한계</a:t>
            </a:r>
            <a:endParaRPr lang="en-US" altLang="ko-KR" dirty="0"/>
          </a:p>
          <a:p>
            <a:r>
              <a:rPr lang="ko-KR" altLang="en-US" dirty="0" err="1"/>
              <a:t>딥러닝은</a:t>
            </a:r>
            <a:r>
              <a:rPr lang="ko-KR" altLang="en-US" dirty="0"/>
              <a:t> 새로운 길을 엶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검출과 분할을 추적으로 확장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검출 예</a:t>
            </a:r>
            <a:r>
              <a:rPr lang="en-US" altLang="ko-KR" dirty="0"/>
              <a:t>) YOLO v3</a:t>
            </a:r>
            <a:r>
              <a:rPr lang="ko-KR" altLang="en-US" dirty="0"/>
              <a:t>은 비디오에서 물체를 안정적으로 검출하고 부류 정보를 출력함</a:t>
            </a:r>
            <a:r>
              <a:rPr lang="en-US" altLang="ko-KR" dirty="0"/>
              <a:t>([</a:t>
            </a:r>
            <a:r>
              <a:rPr lang="ko-KR" altLang="en-US" dirty="0"/>
              <a:t>프로그램 </a:t>
            </a:r>
            <a:r>
              <a:rPr lang="en-US" altLang="ko-KR" dirty="0"/>
              <a:t>9-2])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분할 예</a:t>
            </a:r>
            <a:r>
              <a:rPr lang="en-US" altLang="ko-KR" dirty="0"/>
              <a:t>) mask RCNN</a:t>
            </a:r>
            <a:r>
              <a:rPr lang="ko-KR" altLang="en-US" dirty="0"/>
              <a:t>은 겹쳐 나타나는 사람 개개인을 구별해주는 사례 분할</a:t>
            </a:r>
            <a:r>
              <a:rPr lang="en-US" altLang="ko-KR" dirty="0"/>
              <a:t>([</a:t>
            </a:r>
            <a:r>
              <a:rPr lang="ko-KR" altLang="en-US" dirty="0"/>
              <a:t>프로그램</a:t>
            </a:r>
            <a:r>
              <a:rPr lang="en-US" altLang="ko-KR" dirty="0"/>
              <a:t> 9-8])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795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문제의 이해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응용 상황에 따라 다양한 세부 문제로 구분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얼핏 </a:t>
            </a:r>
            <a:r>
              <a:rPr lang="ko-KR" altLang="en-US" dirty="0" err="1"/>
              <a:t>프레임마다</a:t>
            </a:r>
            <a:r>
              <a:rPr lang="ko-KR" altLang="en-US" dirty="0"/>
              <a:t> 물체를 검출하고 같은 물체를 찾아 이어주면 추적 문제가 해결된다는 단순한 생각</a:t>
            </a:r>
            <a:r>
              <a:rPr lang="en-US" altLang="ko-KR" dirty="0"/>
              <a:t>. </a:t>
            </a:r>
            <a:r>
              <a:rPr lang="ko-KR" altLang="en-US" dirty="0"/>
              <a:t>하지만 그렇게 단순하지 않음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재식별이</a:t>
            </a:r>
            <a:r>
              <a:rPr lang="ko-KR" altLang="en-US" dirty="0"/>
              <a:t> 필요한 응용과 필요 없는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재식별</a:t>
            </a:r>
            <a:r>
              <a:rPr lang="en-US" altLang="ko-KR" baseline="-25000" dirty="0"/>
              <a:t>re-identification</a:t>
            </a:r>
            <a:r>
              <a:rPr lang="ko-KR" altLang="en-US" dirty="0"/>
              <a:t>이란 물체가</a:t>
            </a:r>
            <a:r>
              <a:rPr lang="en-US" altLang="ko-KR" dirty="0"/>
              <a:t> </a:t>
            </a:r>
            <a:r>
              <a:rPr lang="ko-KR" altLang="en-US" dirty="0"/>
              <a:t>사라졌다 다시 나타나는 경우 끊긴 추적을 이어주는 과정</a:t>
            </a:r>
            <a:r>
              <a:rPr lang="en-US" altLang="ko-KR" dirty="0"/>
              <a:t>(</a:t>
            </a:r>
            <a:r>
              <a:rPr lang="ko-KR" altLang="en-US" dirty="0"/>
              <a:t>카메라 시야를 벗어나거나 강한 조명으로 잠시 안보이다 다시 나타나는 상황 등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323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문제의 이해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857679" cy="5472608"/>
          </a:xfrm>
        </p:spPr>
        <p:txBody>
          <a:bodyPr/>
          <a:lstStyle/>
          <a:p>
            <a:r>
              <a:rPr lang="en-US" altLang="ko-KR" dirty="0"/>
              <a:t>VOT</a:t>
            </a:r>
            <a:r>
              <a:rPr lang="ko-KR" altLang="en-US" dirty="0"/>
              <a:t>와 </a:t>
            </a:r>
            <a:r>
              <a:rPr lang="en-US" altLang="ko-KR" dirty="0"/>
              <a:t>MOT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VOT</a:t>
            </a:r>
            <a:r>
              <a:rPr lang="en-US" altLang="ko-KR" baseline="-25000" dirty="0" err="1"/>
              <a:t>Visual</a:t>
            </a:r>
            <a:r>
              <a:rPr lang="en-US" altLang="ko-KR" baseline="-25000" dirty="0"/>
              <a:t> Object Tracking</a:t>
            </a:r>
            <a:r>
              <a:rPr lang="ko-KR" altLang="en-US" dirty="0"/>
              <a:t>는 첫 프레임에서 지정한 물체 위치를 이후 프레임에서 추적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MOT</a:t>
            </a:r>
            <a:r>
              <a:rPr lang="en-US" altLang="ko-KR" baseline="-25000" dirty="0" err="1"/>
              <a:t>Multiple</a:t>
            </a:r>
            <a:r>
              <a:rPr lang="en-US" altLang="ko-KR" baseline="-25000" dirty="0"/>
              <a:t> Object Tracking</a:t>
            </a:r>
            <a:r>
              <a:rPr lang="ko-KR" altLang="en-US" dirty="0"/>
              <a:t>는 물체</a:t>
            </a:r>
            <a:r>
              <a:rPr lang="en-US" altLang="ko-KR" dirty="0"/>
              <a:t> </a:t>
            </a:r>
            <a:r>
              <a:rPr lang="ko-KR" altLang="en-US" dirty="0"/>
              <a:t>부류를 지정하면 프레임에 나타나는 물체 여러 </a:t>
            </a:r>
            <a:r>
              <a:rPr lang="ko-KR" altLang="en-US" dirty="0" smtClean="0"/>
              <a:t>개 </a:t>
            </a:r>
            <a:r>
              <a:rPr lang="ko-KR" altLang="en-US" dirty="0"/>
              <a:t>추적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127526"/>
            <a:ext cx="8154538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문제의 이해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배치 방식과 온라인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배치 방식에서는 </a:t>
            </a:r>
            <a:r>
              <a:rPr lang="en-US" altLang="ko-KR" dirty="0"/>
              <a:t>t </a:t>
            </a:r>
            <a:r>
              <a:rPr lang="ko-KR" altLang="en-US" dirty="0"/>
              <a:t>순간을 처리할 때 미래의 </a:t>
            </a:r>
            <a:r>
              <a:rPr lang="en-US" altLang="ko-KR" dirty="0"/>
              <a:t>t+1, t+2, … </a:t>
            </a:r>
            <a:r>
              <a:rPr lang="ko-KR" altLang="en-US" dirty="0"/>
              <a:t>프레임을 사용할 수 있음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녹화된 경기를 분석해 선수의 장단점 파악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온라인 방식은 지난 순간의 프레임만 사용 가능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실시간 감시 시스템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다중 카메라 추적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VOT</a:t>
            </a:r>
            <a:r>
              <a:rPr lang="ko-KR" altLang="en-US" dirty="0"/>
              <a:t>와 </a:t>
            </a:r>
            <a:r>
              <a:rPr lang="en-US" altLang="ko-KR" dirty="0"/>
              <a:t>MOT</a:t>
            </a:r>
            <a:r>
              <a:rPr lang="ko-KR" altLang="en-US" dirty="0"/>
              <a:t>는 단일 카메라를 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다중</a:t>
            </a:r>
            <a:r>
              <a:rPr lang="en-US" altLang="ko-KR" dirty="0"/>
              <a:t> </a:t>
            </a:r>
            <a:r>
              <a:rPr lang="ko-KR" altLang="en-US" dirty="0"/>
              <a:t>카메라에서는 수초 내지 수분이 지난 후 다른 카메라에 나타나는 동일 물체를 이어주는 장기 재식별이 중요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매장처럼 소규모와 도시 도로망처럼 대규모로 구분</a:t>
            </a:r>
            <a:r>
              <a:rPr lang="en-US" altLang="ko-KR" dirty="0"/>
              <a:t>(AI City </a:t>
            </a:r>
            <a:r>
              <a:rPr lang="ko-KR" altLang="en-US" dirty="0"/>
              <a:t>대회는 도시 규모의 비디오 데이터 처리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박스 추적과</a:t>
            </a:r>
            <a:r>
              <a:rPr lang="en-US" altLang="ko-KR" dirty="0"/>
              <a:t> </a:t>
            </a:r>
            <a:r>
              <a:rPr lang="ko-KR" altLang="en-US" dirty="0"/>
              <a:t>영역 추적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VOT</a:t>
            </a:r>
            <a:r>
              <a:rPr lang="ko-KR" altLang="en-US" dirty="0"/>
              <a:t>는 </a:t>
            </a:r>
            <a:r>
              <a:rPr lang="en-US" altLang="ko-KR" dirty="0"/>
              <a:t>2020</a:t>
            </a:r>
            <a:r>
              <a:rPr lang="ko-KR" altLang="en-US" dirty="0"/>
              <a:t>년부터 박스 추적을 영역 추적으로 확장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10-7(a)])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6639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문제의 이해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추적 물체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주로 사람이나 자동차를 대상으로 하는데 다른 </a:t>
            </a:r>
            <a:r>
              <a:rPr lang="ko-KR" altLang="en-US" dirty="0" smtClean="0"/>
              <a:t>종류 </a:t>
            </a:r>
            <a:r>
              <a:rPr lang="ko-KR" altLang="en-US" dirty="0"/>
              <a:t>물체를 다루는 응용 많음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돼지 추적과 세포 추적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80928"/>
            <a:ext cx="7776864" cy="33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33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10.2.2 MOT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성능 측정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세부 문제에 따라 척도 다름</a:t>
                </a:r>
                <a:endParaRPr lang="en-US" altLang="ko-KR" dirty="0"/>
              </a:p>
              <a:p>
                <a:r>
                  <a:rPr lang="ko-KR" altLang="en-US" dirty="0"/>
                  <a:t>여기서는 </a:t>
                </a:r>
                <a:r>
                  <a:rPr lang="en-US" altLang="ko-KR" dirty="0"/>
                  <a:t>MOT </a:t>
                </a:r>
                <a:r>
                  <a:rPr lang="ko-KR" altLang="en-US" dirty="0"/>
                  <a:t>성능 척도를 소개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프레임 간의 연관성까지 고려해야 하므로 검출이나 분할보다 복잡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또한 중간에 다른 물체로 교환되는 오류까지 고려해야함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여러 척도 있는데 주로 </a:t>
                </a:r>
                <a:r>
                  <a:rPr lang="en-US" altLang="ko-KR" dirty="0"/>
                  <a:t>MOTA</a:t>
                </a:r>
                <a:r>
                  <a:rPr lang="en-US" altLang="ko-KR" baseline="-25000" dirty="0"/>
                  <a:t>MOT Accuracy</a:t>
                </a:r>
                <a:r>
                  <a:rPr lang="ko-KR" altLang="en-US" dirty="0"/>
                  <a:t>를 사용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𝐺𝑇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𝐹𝑁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𝐼𝐷𝑆𝑊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순간 참값과 거짓 부정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거짓 긍정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번호 교환 오류 개수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err="1"/>
                  <a:t>IoU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따라 매칭 여부 결정하고 그에 따라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𝐹𝑁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𝐼𝐷𝑆𝑊</m:t>
                    </m:r>
                  </m:oMath>
                </a14:m>
                <a:r>
                  <a:rPr lang="ko-KR" altLang="en-US" dirty="0"/>
                  <a:t>를 셈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이전 프레임의 박스를 현재 프레임의 박스에 할당하는데 </a:t>
                </a:r>
                <a:r>
                  <a:rPr lang="ko-KR" altLang="en-US" dirty="0" err="1"/>
                  <a:t>헝가리안</a:t>
                </a:r>
                <a:r>
                  <a:rPr lang="ko-KR" altLang="en-US" dirty="0"/>
                  <a:t> 알고리즘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MOTA </a:t>
                </a:r>
                <a:r>
                  <a:rPr lang="ko-KR" altLang="en-US" dirty="0"/>
                  <a:t>단점을 개선한 </a:t>
                </a:r>
                <a:r>
                  <a:rPr lang="en-US" altLang="ko-KR" dirty="0" err="1"/>
                  <a:t>HOTA</a:t>
                </a:r>
                <a:r>
                  <a:rPr lang="en-US" altLang="ko-KR" baseline="-25000" dirty="0" err="1"/>
                  <a:t>Higher</a:t>
                </a:r>
                <a:r>
                  <a:rPr lang="en-US" altLang="ko-KR" baseline="-25000" dirty="0"/>
                  <a:t> Order Tracking Accuracy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MOTA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쌍 맺기 성공률이 낮더라도 검출 성공률이 높으면 좋은 점수 부여하는 단점</a:t>
                </a:r>
                <a:r>
                  <a:rPr lang="en-US" altLang="ko-KR" dirty="0"/>
                  <a:t> </a:t>
                </a:r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b="-6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077072"/>
            <a:ext cx="4392487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28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10.2.2 MOT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성능 측정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예시 </a:t>
            </a:r>
            <a:r>
              <a:rPr lang="en-US" altLang="ko-KR" dirty="0"/>
              <a:t>10-2] MOTA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ko-KR" altLang="en-US" dirty="0"/>
              <a:t>순간 </a:t>
            </a:r>
            <a:r>
              <a:rPr lang="en-US" altLang="ko-KR" dirty="0"/>
              <a:t>1:</a:t>
            </a:r>
            <a:r>
              <a:rPr lang="ko-KR" altLang="en-US" dirty="0"/>
              <a:t> </a:t>
            </a:r>
            <a:r>
              <a:rPr lang="en-US" altLang="ko-KR" dirty="0" err="1"/>
              <a:t>IoU</a:t>
            </a:r>
            <a:r>
              <a:rPr lang="en-US" altLang="ko-KR" dirty="0"/>
              <a:t> 0.5</a:t>
            </a:r>
            <a:r>
              <a:rPr lang="ko-KR" altLang="en-US" dirty="0"/>
              <a:t>를 넘지못해 매칭 없음</a:t>
            </a:r>
            <a:r>
              <a:rPr lang="en-US" altLang="ko-KR" dirty="0"/>
              <a:t>. FN</a:t>
            </a:r>
            <a:r>
              <a:rPr lang="ko-KR" altLang="en-US" dirty="0"/>
              <a:t>과 </a:t>
            </a:r>
            <a:r>
              <a:rPr lang="en-US" altLang="ko-KR" dirty="0"/>
              <a:t>FP</a:t>
            </a:r>
            <a:r>
              <a:rPr lang="ko-KR" altLang="en-US" dirty="0"/>
              <a:t>가 하나씩 발생</a:t>
            </a:r>
            <a:endParaRPr lang="en-US" altLang="ko-KR" dirty="0"/>
          </a:p>
          <a:p>
            <a:pPr lvl="1"/>
            <a:r>
              <a:rPr lang="ko-KR" altLang="en-US" dirty="0"/>
              <a:t>순간 </a:t>
            </a:r>
            <a:r>
              <a:rPr lang="en-US" altLang="ko-KR" dirty="0"/>
              <a:t>2: </a:t>
            </a:r>
            <a:r>
              <a:rPr lang="ko-KR" altLang="en-US" dirty="0"/>
              <a:t>매칭이 일어나 </a:t>
            </a:r>
            <a:r>
              <a:rPr lang="en-US" altLang="ko-KR" dirty="0"/>
              <a:t>TP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ko-KR" altLang="en-US" dirty="0"/>
              <a:t>순간 </a:t>
            </a:r>
            <a:r>
              <a:rPr lang="en-US" altLang="ko-KR" dirty="0"/>
              <a:t>3: </a:t>
            </a:r>
            <a:r>
              <a:rPr lang="ko-KR" altLang="en-US" dirty="0"/>
              <a:t>빨강은 </a:t>
            </a:r>
            <a:r>
              <a:rPr lang="en-US" altLang="ko-KR" dirty="0"/>
              <a:t>TP, </a:t>
            </a:r>
            <a:r>
              <a:rPr lang="ko-KR" altLang="en-US" dirty="0"/>
              <a:t>파랑은 </a:t>
            </a:r>
            <a:r>
              <a:rPr lang="en-US" altLang="ko-KR" dirty="0"/>
              <a:t>FP</a:t>
            </a:r>
          </a:p>
          <a:p>
            <a:pPr lvl="1"/>
            <a:r>
              <a:rPr lang="ko-KR" altLang="en-US" dirty="0"/>
              <a:t>순간</a:t>
            </a:r>
            <a:r>
              <a:rPr lang="en-US" altLang="ko-KR" dirty="0"/>
              <a:t> 4: </a:t>
            </a:r>
            <a:r>
              <a:rPr lang="ko-KR" altLang="en-US" dirty="0"/>
              <a:t>빨강은 </a:t>
            </a:r>
            <a:r>
              <a:rPr lang="en-US" altLang="ko-KR" dirty="0"/>
              <a:t>TP, </a:t>
            </a:r>
            <a:r>
              <a:rPr lang="ko-KR" altLang="en-US" dirty="0"/>
              <a:t>파랑은 </a:t>
            </a:r>
            <a:r>
              <a:rPr lang="en-US" altLang="ko-KR" dirty="0"/>
              <a:t>FP</a:t>
            </a:r>
          </a:p>
          <a:p>
            <a:pPr lvl="1"/>
            <a:r>
              <a:rPr lang="ko-KR" altLang="en-US" dirty="0"/>
              <a:t>순간</a:t>
            </a:r>
            <a:r>
              <a:rPr lang="en-US" altLang="ko-KR" dirty="0"/>
              <a:t> 5: </a:t>
            </a:r>
            <a:r>
              <a:rPr lang="ko-KR" altLang="en-US" dirty="0"/>
              <a:t>빨강은 </a:t>
            </a:r>
            <a:r>
              <a:rPr lang="en-US" altLang="ko-KR" dirty="0"/>
              <a:t>FP, </a:t>
            </a:r>
            <a:r>
              <a:rPr lang="ko-KR" altLang="en-US" dirty="0"/>
              <a:t>파랑은 </a:t>
            </a:r>
            <a:r>
              <a:rPr lang="en-US" altLang="ko-KR" dirty="0"/>
              <a:t>TP. IDSW </a:t>
            </a:r>
            <a:r>
              <a:rPr lang="ko-KR" altLang="en-US" dirty="0"/>
              <a:t>하나 발생</a:t>
            </a:r>
            <a:r>
              <a:rPr lang="en-US" altLang="ko-KR" dirty="0"/>
              <a:t>. </a:t>
            </a:r>
            <a:r>
              <a:rPr lang="ko-KR" altLang="en-US" dirty="0"/>
              <a:t>노랑은 </a:t>
            </a:r>
            <a:r>
              <a:rPr lang="en-US" altLang="ko-KR" dirty="0"/>
              <a:t>TP</a:t>
            </a:r>
          </a:p>
          <a:p>
            <a:pPr lvl="1"/>
            <a:r>
              <a:rPr lang="ko-KR" altLang="en-US" dirty="0"/>
              <a:t>순간 </a:t>
            </a:r>
            <a:r>
              <a:rPr lang="en-US" altLang="ko-KR" dirty="0"/>
              <a:t>6: TP 2</a:t>
            </a:r>
            <a:r>
              <a:rPr lang="ko-KR" altLang="en-US" dirty="0"/>
              <a:t>개 발생</a:t>
            </a:r>
            <a:endParaRPr lang="en-US" altLang="ko-KR" dirty="0"/>
          </a:p>
          <a:p>
            <a:pPr lvl="1"/>
            <a:r>
              <a:rPr lang="ko-KR" altLang="en-US" dirty="0"/>
              <a:t>순간</a:t>
            </a:r>
            <a:r>
              <a:rPr lang="en-US" altLang="ko-KR" dirty="0"/>
              <a:t> 7: TP </a:t>
            </a:r>
            <a:r>
              <a:rPr lang="ko-KR" altLang="en-US" dirty="0"/>
              <a:t>하나 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96" y="4621432"/>
            <a:ext cx="5479888" cy="21113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96" y="4077072"/>
            <a:ext cx="6848040" cy="47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95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8817" y="908720"/>
            <a:ext cx="8641655" cy="5472608"/>
          </a:xfrm>
        </p:spPr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기반 추적 알고리즘의 전략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</a:t>
            </a:r>
            <a:r>
              <a:rPr lang="ko-KR" altLang="en-US" dirty="0"/>
              <a:t> 모델로 물체를 검출한 다음 이웃한 프레임에서 검출된 물체 집합을 매칭하여 쌍을 맺는 방식</a:t>
            </a:r>
            <a:endParaRPr lang="en-US" altLang="ko-KR" dirty="0"/>
          </a:p>
          <a:p>
            <a:r>
              <a:rPr lang="ko-KR" altLang="en-US" dirty="0"/>
              <a:t>보통 </a:t>
            </a:r>
            <a:r>
              <a:rPr lang="en-US" altLang="ko-KR" dirty="0"/>
              <a:t>4</a:t>
            </a:r>
            <a:r>
              <a:rPr lang="ko-KR" altLang="en-US" dirty="0"/>
              <a:t>단계 처리 절차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추적 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467544" y="2785407"/>
            <a:ext cx="7472398" cy="3883953"/>
            <a:chOff x="467544" y="1838347"/>
            <a:chExt cx="8568952" cy="47238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2889789"/>
              <a:ext cx="8083776" cy="3672408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045991" y="1838347"/>
              <a:ext cx="2448272" cy="1051442"/>
              <a:chOff x="2045991" y="1838347"/>
              <a:chExt cx="2448272" cy="105144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2045991" y="1838347"/>
                <a:ext cx="2448272" cy="36004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 lnSpcReduction="20000"/>
              </a:bodyPr>
              <a:lstStyle/>
              <a:p>
                <a:r>
                  <a:rPr lang="ko-KR" altLang="en-US" sz="1600" dirty="0">
                    <a:solidFill>
                      <a:srgbClr val="0000FF"/>
                    </a:solidFill>
                  </a:rPr>
                  <a:t>주로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YOLO</a:t>
                </a:r>
                <a:r>
                  <a:rPr lang="ko-KR" altLang="en-US" sz="1600" dirty="0">
                    <a:solidFill>
                      <a:srgbClr val="0000FF"/>
                    </a:solidFill>
                  </a:rPr>
                  <a:t>나 </a:t>
                </a:r>
                <a:r>
                  <a:rPr lang="en-US" altLang="ko-KR" sz="1600" dirty="0">
                    <a:solidFill>
                      <a:srgbClr val="0000FF"/>
                    </a:solidFill>
                  </a:rPr>
                  <a:t>RCNN </a:t>
                </a:r>
                <a:r>
                  <a:rPr lang="ko-KR" altLang="en-US" sz="1600" dirty="0">
                    <a:solidFill>
                      <a:srgbClr val="0000FF"/>
                    </a:solidFill>
                  </a:rPr>
                  <a:t>사용</a:t>
                </a: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>
                <a:off x="2627784" y="2198387"/>
                <a:ext cx="216024" cy="691402"/>
              </a:xfrm>
              <a:prstGeom prst="straightConnector1">
                <a:avLst/>
              </a:prstGeom>
              <a:ln w="158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6732240" y="2348880"/>
              <a:ext cx="2304256" cy="589016"/>
              <a:chOff x="6732240" y="2348880"/>
              <a:chExt cx="2304256" cy="58901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6732240" y="2348880"/>
                <a:ext cx="2304256" cy="36004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 lnSpcReduction="20000"/>
              </a:bodyPr>
              <a:lstStyle/>
              <a:p>
                <a:r>
                  <a:rPr lang="ko-KR" altLang="en-US" sz="1600" dirty="0" err="1">
                    <a:solidFill>
                      <a:srgbClr val="0000FF"/>
                    </a:solidFill>
                  </a:rPr>
                  <a:t>헝가리안</a:t>
                </a:r>
                <a:r>
                  <a:rPr lang="ko-KR" altLang="en-US" sz="1600" dirty="0">
                    <a:solidFill>
                      <a:srgbClr val="0000FF"/>
                    </a:solidFill>
                  </a:rPr>
                  <a:t> 알고리즘 사용</a:t>
                </a:r>
              </a:p>
            </p:txBody>
          </p:sp>
          <p:cxnSp>
            <p:nvCxnSpPr>
              <p:cNvPr id="15" name="직선 화살표 연결선 14"/>
              <p:cNvCxnSpPr/>
              <p:nvPr/>
            </p:nvCxnSpPr>
            <p:spPr>
              <a:xfrm>
                <a:off x="7740352" y="2699361"/>
                <a:ext cx="0" cy="238535"/>
              </a:xfrm>
              <a:prstGeom prst="straightConnector1">
                <a:avLst/>
              </a:prstGeom>
              <a:ln w="158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그룹 5"/>
            <p:cNvGrpSpPr/>
            <p:nvPr/>
          </p:nvGrpSpPr>
          <p:grpSpPr>
            <a:xfrm>
              <a:off x="3284240" y="2315632"/>
              <a:ext cx="2943636" cy="574157"/>
              <a:chOff x="3284240" y="2315632"/>
              <a:chExt cx="2943636" cy="574157"/>
            </a:xfrm>
          </p:grpSpPr>
          <p:cxnSp>
            <p:nvCxnSpPr>
              <p:cNvPr id="12" name="직선 화살표 연결선 11"/>
              <p:cNvCxnSpPr/>
              <p:nvPr/>
            </p:nvCxnSpPr>
            <p:spPr>
              <a:xfrm>
                <a:off x="4211960" y="2508933"/>
                <a:ext cx="72008" cy="380856"/>
              </a:xfrm>
              <a:prstGeom prst="straightConnector1">
                <a:avLst/>
              </a:prstGeom>
              <a:ln w="158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3284240" y="2315632"/>
                <a:ext cx="2943636" cy="36004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 lnSpcReduction="20000"/>
              </a:bodyPr>
              <a:lstStyle/>
              <a:p>
                <a:r>
                  <a:rPr lang="ko-KR" altLang="en-US" sz="1600" dirty="0" err="1">
                    <a:solidFill>
                      <a:srgbClr val="0000FF"/>
                    </a:solidFill>
                  </a:rPr>
                  <a:t>컨볼루션</a:t>
                </a:r>
                <a:r>
                  <a:rPr lang="ko-KR" altLang="en-US" sz="1600" dirty="0">
                    <a:solidFill>
                      <a:srgbClr val="0000FF"/>
                    </a:solidFill>
                  </a:rPr>
                  <a:t> 신경망으로 특징 추출</a:t>
                </a: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4960809" y="1916832"/>
              <a:ext cx="2319114" cy="972957"/>
              <a:chOff x="4960809" y="1916832"/>
              <a:chExt cx="2319114" cy="972957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960809" y="1916832"/>
                <a:ext cx="2319114" cy="36004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 lnSpcReduction="20000"/>
              </a:bodyPr>
              <a:lstStyle/>
              <a:p>
                <a:r>
                  <a:rPr lang="ko-KR" altLang="en-US" sz="1600" dirty="0">
                    <a:solidFill>
                      <a:srgbClr val="0000FF"/>
                    </a:solidFill>
                  </a:rPr>
                  <a:t>특징 벡터 사이의 거리</a:t>
                </a:r>
              </a:p>
            </p:txBody>
          </p:sp>
          <p:cxnSp>
            <p:nvCxnSpPr>
              <p:cNvPr id="18" name="직선 화살표 연결선 17"/>
              <p:cNvCxnSpPr/>
              <p:nvPr/>
            </p:nvCxnSpPr>
            <p:spPr>
              <a:xfrm flipH="1">
                <a:off x="6516216" y="2207620"/>
                <a:ext cx="216024" cy="682169"/>
              </a:xfrm>
              <a:prstGeom prst="straightConnector1">
                <a:avLst/>
              </a:prstGeom>
              <a:ln w="158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85732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추적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893175" cy="5472608"/>
          </a:xfrm>
        </p:spPr>
        <p:txBody>
          <a:bodyPr/>
          <a:lstStyle/>
          <a:p>
            <a:r>
              <a:rPr lang="ko-KR" altLang="en-US" dirty="0"/>
              <a:t>실제 구현에서는 다양한 변형 시도됨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10-10]</a:t>
            </a:r>
            <a:r>
              <a:rPr lang="ko-KR" altLang="en-US" dirty="0"/>
              <a:t>은 개념 설명할 용도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이전 추적에서 쌓은 이력 </a:t>
            </a:r>
            <a:r>
              <a:rPr lang="ko-KR" altLang="en-US" dirty="0" smtClean="0"/>
              <a:t>정보 활용해 </a:t>
            </a:r>
            <a:r>
              <a:rPr lang="ko-KR" altLang="en-US" dirty="0"/>
              <a:t>성능 향상</a:t>
            </a:r>
            <a:r>
              <a:rPr lang="en-US" altLang="ko-KR" dirty="0"/>
              <a:t>. </a:t>
            </a:r>
            <a:r>
              <a:rPr lang="ko-KR" altLang="en-US" dirty="0"/>
              <a:t>물체 </a:t>
            </a:r>
            <a:r>
              <a:rPr lang="ko-KR" altLang="en-US" dirty="0" err="1"/>
              <a:t>재식별을</a:t>
            </a:r>
            <a:r>
              <a:rPr lang="ko-KR" altLang="en-US" dirty="0"/>
              <a:t> 추가로 다룸</a:t>
            </a:r>
            <a:endParaRPr lang="en-US" altLang="ko-KR" dirty="0"/>
          </a:p>
          <a:p>
            <a:r>
              <a:rPr lang="en-US" altLang="ko-KR" dirty="0"/>
              <a:t>SORT</a:t>
            </a:r>
            <a:r>
              <a:rPr lang="ko-KR" altLang="en-US" dirty="0"/>
              <a:t>와 </a:t>
            </a:r>
            <a:r>
              <a:rPr lang="en-US" altLang="ko-KR" dirty="0" err="1"/>
              <a:t>DeepSORT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단순하면서 효과적인 추적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  <a:r>
              <a:rPr lang="en-US" altLang="ko-KR" dirty="0"/>
              <a:t>. 4</a:t>
            </a:r>
            <a:r>
              <a:rPr lang="ko-KR" altLang="en-US" dirty="0"/>
              <a:t>단계 모두 단순한 알고리즘으로 처리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faster RCNN</a:t>
            </a:r>
            <a:r>
              <a:rPr lang="ko-KR" altLang="en-US" dirty="0"/>
              <a:t>으로 구한 박스를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detection</a:t>
            </a:r>
            <a:r>
              <a:rPr lang="ko-KR" altLang="en-US" dirty="0"/>
              <a:t>에 저장</a:t>
            </a:r>
            <a:r>
              <a:rPr lang="en-US" altLang="ko-KR" dirty="0"/>
              <a:t>(</a:t>
            </a:r>
            <a:r>
              <a:rPr lang="ko-KR" altLang="en-US" dirty="0"/>
              <a:t>사람 추적이라면 사람만 남기고 모두 제거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t-1 </a:t>
            </a:r>
            <a:r>
              <a:rPr lang="ko-KR" altLang="en-US" dirty="0"/>
              <a:t>순간에 결정해 놓은 위치 정보와 이동 정보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(10.6))</a:t>
            </a:r>
            <a:r>
              <a:rPr lang="ko-KR" altLang="en-US" dirty="0"/>
              <a:t>를 </a:t>
            </a:r>
            <a:r>
              <a:rPr lang="en-US" altLang="ko-KR" dirty="0"/>
              <a:t>t </a:t>
            </a:r>
            <a:r>
              <a:rPr lang="ko-KR" altLang="en-US" dirty="0"/>
              <a:t>순간으로 예측하여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prediction</a:t>
            </a:r>
            <a:r>
              <a:rPr lang="ko-KR" altLang="en-US" dirty="0"/>
              <a:t>에 </a:t>
            </a:r>
            <a:r>
              <a:rPr lang="ko-KR" altLang="en-US" dirty="0" smtClean="0"/>
              <a:t>저장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detection</a:t>
            </a:r>
            <a:r>
              <a:rPr lang="ko-KR" altLang="en-US" dirty="0"/>
              <a:t> 박스와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prediction</a:t>
            </a:r>
            <a:r>
              <a:rPr lang="ko-KR" altLang="en-US" dirty="0"/>
              <a:t> 박스의 </a:t>
            </a:r>
            <a:r>
              <a:rPr lang="en-US" altLang="ko-KR" dirty="0" err="1"/>
              <a:t>IoU</a:t>
            </a:r>
            <a:r>
              <a:rPr lang="ko-KR" altLang="en-US" dirty="0"/>
              <a:t>를 계산하고</a:t>
            </a:r>
            <a:r>
              <a:rPr lang="en-US" altLang="ko-KR" dirty="0"/>
              <a:t> 1-IoU</a:t>
            </a:r>
            <a:r>
              <a:rPr lang="ko-KR" altLang="en-US" dirty="0"/>
              <a:t>로 거리 행렬 만듦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헝가리안</a:t>
            </a:r>
            <a:r>
              <a:rPr lang="ko-KR" altLang="en-US" dirty="0"/>
              <a:t> 알고리즘으로 매칭 쌍을 찾음</a:t>
            </a:r>
            <a:r>
              <a:rPr lang="en-US" altLang="ko-KR" dirty="0"/>
              <a:t>([</a:t>
            </a:r>
            <a:r>
              <a:rPr lang="ko-KR" altLang="en-US" dirty="0"/>
              <a:t>예시 </a:t>
            </a:r>
            <a:r>
              <a:rPr lang="en-US" altLang="ko-KR" dirty="0"/>
              <a:t>10-3])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986173"/>
            <a:ext cx="3096344" cy="3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84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추적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예시 </a:t>
            </a:r>
            <a:r>
              <a:rPr lang="en-US" altLang="ko-KR" dirty="0"/>
              <a:t>10-3] </a:t>
            </a:r>
            <a:r>
              <a:rPr lang="ko-KR" altLang="en-US" dirty="0" err="1"/>
              <a:t>헝가리안</a:t>
            </a:r>
            <a:r>
              <a:rPr lang="ko-KR" altLang="en-US" dirty="0"/>
              <a:t> 알고리즘으로 최적 매칭 쌍 구하기</a:t>
            </a:r>
            <a:endParaRPr lang="en-US" altLang="ko-KR" dirty="0"/>
          </a:p>
          <a:p>
            <a:pPr lvl="1"/>
            <a:r>
              <a:rPr lang="ko-KR" altLang="en-US" dirty="0" err="1"/>
              <a:t>헝가리안</a:t>
            </a:r>
            <a:r>
              <a:rPr lang="ko-KR" altLang="en-US" dirty="0"/>
              <a:t> 알고리즘은 최소 비용이 되도록 작업자에게 과업을 할당하는 최적화 알고리즘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10-11(a)]</a:t>
            </a:r>
            <a:r>
              <a:rPr lang="ko-KR" altLang="en-US" dirty="0"/>
              <a:t>는</a:t>
            </a:r>
            <a:r>
              <a:rPr lang="en-US" altLang="ko-KR" dirty="0"/>
              <a:t> 1~3 </a:t>
            </a:r>
            <a:r>
              <a:rPr lang="ko-KR" altLang="en-US" dirty="0"/>
              <a:t>작업자에게 </a:t>
            </a:r>
            <a:r>
              <a:rPr lang="en-US" altLang="ko-KR" dirty="0" err="1"/>
              <a:t>a~c</a:t>
            </a:r>
            <a:r>
              <a:rPr lang="en-US" altLang="ko-KR" dirty="0"/>
              <a:t> </a:t>
            </a:r>
            <a:r>
              <a:rPr lang="ko-KR" altLang="en-US" dirty="0"/>
              <a:t>작업을 할당하는 예인데 </a:t>
            </a:r>
            <a:r>
              <a:rPr lang="en-US" altLang="ko-KR" dirty="0"/>
              <a:t>1-c, 2-a, 3-b</a:t>
            </a:r>
            <a:r>
              <a:rPr lang="ko-KR" altLang="en-US" dirty="0"/>
              <a:t>가 최적</a:t>
            </a:r>
            <a:endParaRPr lang="en-US" altLang="ko-KR" dirty="0"/>
          </a:p>
          <a:p>
            <a:pPr lvl="1"/>
            <a:r>
              <a:rPr lang="en-US" altLang="ko-KR" dirty="0"/>
              <a:t>SORT</a:t>
            </a:r>
            <a:r>
              <a:rPr lang="ko-KR" altLang="en-US" dirty="0"/>
              <a:t>에서는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detection</a:t>
            </a:r>
            <a:r>
              <a:rPr lang="ko-KR" altLang="en-US" dirty="0"/>
              <a:t>을 행</a:t>
            </a:r>
            <a:r>
              <a:rPr lang="en-US" altLang="ko-KR" dirty="0"/>
              <a:t>, </a:t>
            </a:r>
            <a:r>
              <a:rPr lang="en-US" altLang="ko-KR" dirty="0" err="1"/>
              <a:t>B</a:t>
            </a:r>
            <a:r>
              <a:rPr lang="en-US" altLang="ko-KR" baseline="-25000" dirty="0" err="1"/>
              <a:t>prediction</a:t>
            </a:r>
            <a:r>
              <a:rPr lang="ko-KR" altLang="en-US" dirty="0"/>
              <a:t>을 열에 배치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10-11(b)] </a:t>
            </a:r>
            <a:r>
              <a:rPr lang="ko-KR" altLang="en-US" dirty="0"/>
              <a:t>사례에서는 </a:t>
            </a:r>
            <a:r>
              <a:rPr lang="en-US" altLang="ko-KR" dirty="0"/>
              <a:t>4</a:t>
            </a:r>
            <a:r>
              <a:rPr lang="ko-KR" altLang="en-US" dirty="0"/>
              <a:t>열에 가상의 박스 </a:t>
            </a:r>
            <a:r>
              <a:rPr lang="en-US" altLang="ko-KR" dirty="0"/>
              <a:t>d </a:t>
            </a:r>
            <a:r>
              <a:rPr lang="ko-KR" altLang="en-US" dirty="0"/>
              <a:t>배치</a:t>
            </a:r>
            <a:r>
              <a:rPr lang="en-US" altLang="ko-KR" dirty="0"/>
              <a:t>. 1-b, 3-a, 4-c </a:t>
            </a:r>
            <a:r>
              <a:rPr lang="ko-KR" altLang="en-US" dirty="0"/>
              <a:t>쌍이 최적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409090"/>
            <a:ext cx="6264696" cy="23961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55" y="5944252"/>
            <a:ext cx="7207813" cy="79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10.1 </a:t>
            </a:r>
            <a:r>
              <a:rPr lang="ko-KR" altLang="en-US" dirty="0"/>
              <a:t>모션 분석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10.2 </a:t>
            </a:r>
            <a:r>
              <a:rPr lang="ko-KR" altLang="en-US" dirty="0"/>
              <a:t>추적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10.3 </a:t>
            </a:r>
            <a:r>
              <a:rPr lang="en-US" altLang="ko-KR" dirty="0" err="1"/>
              <a:t>MediaPipe</a:t>
            </a:r>
            <a:r>
              <a:rPr lang="ko-KR" altLang="en-US" dirty="0"/>
              <a:t>를 이용해 비디오에서 사람 인식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10.4 </a:t>
            </a:r>
            <a:r>
              <a:rPr lang="ko-KR" altLang="en-US" dirty="0"/>
              <a:t>자세 추정과 행동 분류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40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 추적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다음 프레임으로 넘어가지 전에 후처리 수행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가장 중요한 일은 </a:t>
                </a:r>
                <a:r>
                  <a:rPr lang="en-US" altLang="ko-KR" dirty="0" err="1"/>
                  <a:t>B</a:t>
                </a:r>
                <a:r>
                  <a:rPr lang="en-US" altLang="ko-KR" baseline="-25000" dirty="0" err="1"/>
                  <a:t>prediction</a:t>
                </a:r>
                <a:r>
                  <a:rPr lang="ko-KR" altLang="en-US" dirty="0"/>
                  <a:t>에 있는 목표물의 식 </a:t>
                </a:r>
                <a:r>
                  <a:rPr lang="en-US" altLang="ko-KR" dirty="0"/>
                  <a:t>(10.6)</a:t>
                </a:r>
                <a:r>
                  <a:rPr lang="ko-KR" altLang="en-US" dirty="0"/>
                  <a:t>을 갱신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매칭된 목표물과 매칭 없는 목표물 구별해 처리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매칭된 목표물은 쌍이 된 박스 정보로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dirty="0"/>
                  <a:t>을 대치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이동 이력 정보에 해당하는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ko-KR" altLang="en-US" dirty="0"/>
                  <a:t>는 칼만 필터</a:t>
                </a:r>
                <a:r>
                  <a:rPr lang="en-US" altLang="ko-KR" baseline="-25000" dirty="0" err="1"/>
                  <a:t>Kalman</a:t>
                </a:r>
                <a:r>
                  <a:rPr lang="en-US" altLang="ko-KR" baseline="-25000" dirty="0"/>
                  <a:t> filter</a:t>
                </a:r>
                <a:r>
                  <a:rPr lang="ko-KR" altLang="en-US" dirty="0"/>
                  <a:t>로 갱신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매칭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실패한 목표물은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 더해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를 갱신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err="1"/>
                  <a:t>B</a:t>
                </a:r>
                <a:r>
                  <a:rPr lang="en-US" altLang="ko-KR" baseline="-25000" dirty="0" err="1"/>
                  <a:t>detection</a:t>
                </a:r>
                <a:r>
                  <a:rPr lang="ko-KR" altLang="en-US" dirty="0"/>
                  <a:t> 박스 중에 매칭에 실패한 것은 새로 등장한 목표물로 간주하여 식 </a:t>
                </a:r>
                <a:r>
                  <a:rPr lang="en-US" altLang="ko-KR" dirty="0"/>
                  <a:t>(10.6) </a:t>
                </a:r>
                <a:r>
                  <a:rPr lang="ko-KR" altLang="en-US" dirty="0"/>
                  <a:t>정보를 생성하여 </a:t>
                </a:r>
                <a:r>
                  <a:rPr lang="en-US" altLang="ko-KR" dirty="0" err="1"/>
                  <a:t>B</a:t>
                </a:r>
                <a:r>
                  <a:rPr lang="en-US" altLang="ko-KR" baseline="-25000" dirty="0" err="1"/>
                  <a:t>prediction</a:t>
                </a:r>
                <a:r>
                  <a:rPr lang="ko-KR" altLang="en-US" dirty="0"/>
                  <a:t>에 추가</a:t>
                </a:r>
                <a:endParaRPr lang="en-US" altLang="ko-KR" dirty="0"/>
              </a:p>
              <a:p>
                <a:r>
                  <a:rPr lang="en-US" altLang="ko-KR" dirty="0"/>
                  <a:t>SORT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개선한 </a:t>
                </a:r>
                <a:r>
                  <a:rPr lang="en-US" altLang="ko-KR" dirty="0" err="1"/>
                  <a:t>DeepSORT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SORT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IDSW</a:t>
                </a:r>
                <a:r>
                  <a:rPr lang="ko-KR" altLang="en-US" dirty="0"/>
                  <a:t>가 많은 편</a:t>
                </a:r>
                <a:r>
                  <a:rPr lang="en-US" altLang="ko-KR" dirty="0"/>
                  <a:t>. 2</a:t>
                </a:r>
                <a:r>
                  <a:rPr lang="ko-KR" altLang="en-US" dirty="0"/>
                  <a:t>단계에서 박스의 </a:t>
                </a:r>
                <a:r>
                  <a:rPr lang="en-US" altLang="ko-KR" dirty="0" err="1"/>
                  <a:t>IoU</a:t>
                </a:r>
                <a:r>
                  <a:rPr lang="ko-KR" altLang="en-US" dirty="0"/>
                  <a:t>만 특징으로 사용한 탓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err="1"/>
                  <a:t>DeepSORT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특징 추출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에서 </a:t>
                </a:r>
                <a:r>
                  <a:rPr lang="en-US" altLang="ko-KR" dirty="0" err="1"/>
                  <a:t>IoU</a:t>
                </a:r>
                <a:r>
                  <a:rPr lang="ko-KR" altLang="en-US" dirty="0"/>
                  <a:t>와 </a:t>
                </a:r>
                <a:r>
                  <a:rPr lang="ko-KR" altLang="en-US" dirty="0" err="1"/>
                  <a:t>컨볼루션</a:t>
                </a:r>
                <a:r>
                  <a:rPr lang="ko-KR" altLang="en-US" dirty="0"/>
                  <a:t> 신경망으로 구한 특징을 같이 사용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>
                <a:blip r:embed="rId2"/>
                <a:stretch>
                  <a:fillRect l="-635" r="-1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252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SORT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사람 추적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10-3] SORT</a:t>
            </a:r>
            <a:r>
              <a:rPr lang="ko-KR" altLang="en-US" dirty="0"/>
              <a:t>를 구현</a:t>
            </a:r>
            <a:endParaRPr lang="en-US" altLang="ko-KR" dirty="0"/>
          </a:p>
          <a:p>
            <a:pPr lvl="1"/>
            <a:r>
              <a:rPr lang="ko-KR" altLang="en-US" dirty="0"/>
              <a:t>물체 검출은 </a:t>
            </a:r>
            <a:r>
              <a:rPr lang="en-US" altLang="ko-KR" dirty="0"/>
              <a:t>YOLO v3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/>
            <a:r>
              <a:rPr lang="ko-KR" altLang="en-US" dirty="0"/>
              <a:t>추적은 </a:t>
            </a:r>
            <a:r>
              <a:rPr lang="en-US" altLang="ko-KR" dirty="0"/>
              <a:t>SORT </a:t>
            </a:r>
            <a:r>
              <a:rPr lang="ko-KR" altLang="en-US" dirty="0"/>
              <a:t>논문이 제공하는 소스코드 </a:t>
            </a:r>
            <a:r>
              <a:rPr lang="en-US" altLang="ko-KR" dirty="0"/>
              <a:t>sort.py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27" y="2389896"/>
            <a:ext cx="8013330" cy="37034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193526" y="4176133"/>
            <a:ext cx="2725286" cy="360040"/>
            <a:chOff x="3193526" y="4063109"/>
            <a:chExt cx="2725286" cy="360040"/>
          </a:xfrm>
        </p:grpSpPr>
        <p:sp>
          <p:nvSpPr>
            <p:cNvPr id="5" name="TextBox 4"/>
            <p:cNvSpPr txBox="1"/>
            <p:nvPr/>
          </p:nvSpPr>
          <p:spPr>
            <a:xfrm>
              <a:off x="3599698" y="4063109"/>
              <a:ext cx="2319114" cy="36004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>
                  <a:solidFill>
                    <a:srgbClr val="0000FF"/>
                  </a:solidFill>
                </a:rPr>
                <a:t>sort.py </a:t>
              </a:r>
              <a:r>
                <a:rPr lang="ko-KR" altLang="en-US" sz="1600" dirty="0">
                  <a:solidFill>
                    <a:srgbClr val="0000FF"/>
                  </a:solidFill>
                </a:rPr>
                <a:t>모듈 불러옴</a:t>
              </a: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3193526" y="4268767"/>
              <a:ext cx="396000" cy="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221612" y="4731866"/>
            <a:ext cx="3214484" cy="360040"/>
            <a:chOff x="2221612" y="4618842"/>
            <a:chExt cx="3214484" cy="360040"/>
          </a:xfrm>
        </p:grpSpPr>
        <p:sp>
          <p:nvSpPr>
            <p:cNvPr id="8" name="TextBox 7"/>
            <p:cNvSpPr txBox="1"/>
            <p:nvPr/>
          </p:nvSpPr>
          <p:spPr>
            <a:xfrm>
              <a:off x="2627784" y="4618842"/>
              <a:ext cx="2808312" cy="36004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>
                  <a:solidFill>
                    <a:srgbClr val="0000FF"/>
                  </a:solidFill>
                </a:rPr>
                <a:t>Sort </a:t>
              </a:r>
              <a:r>
                <a:rPr lang="ko-KR" altLang="en-US" sz="1600" dirty="0">
                  <a:solidFill>
                    <a:srgbClr val="0000FF"/>
                  </a:solidFill>
                </a:rPr>
                <a:t>클래스로 </a:t>
              </a:r>
              <a:r>
                <a:rPr lang="en-US" altLang="ko-KR" sz="1600" dirty="0">
                  <a:solidFill>
                    <a:srgbClr val="0000FF"/>
                  </a:solidFill>
                </a:rPr>
                <a:t>sort </a:t>
              </a:r>
              <a:r>
                <a:rPr lang="ko-KR" altLang="en-US" sz="1600" dirty="0">
                  <a:solidFill>
                    <a:srgbClr val="0000FF"/>
                  </a:solidFill>
                </a:rPr>
                <a:t>객체 생성</a:t>
              </a: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H="1">
              <a:off x="2221612" y="4824500"/>
              <a:ext cx="396000" cy="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9242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SORT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사람 추적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47264"/>
            <a:ext cx="6912768" cy="57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88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SORT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사람 추적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6912768" cy="554401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283968" y="1628800"/>
            <a:ext cx="4536504" cy="1368152"/>
            <a:chOff x="4283968" y="1628800"/>
            <a:chExt cx="4536504" cy="1368152"/>
          </a:xfrm>
        </p:grpSpPr>
        <p:sp>
          <p:nvSpPr>
            <p:cNvPr id="5" name="TextBox 4"/>
            <p:cNvSpPr txBox="1"/>
            <p:nvPr/>
          </p:nvSpPr>
          <p:spPr>
            <a:xfrm>
              <a:off x="4932040" y="1628800"/>
              <a:ext cx="3888432" cy="100811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>
                  <a:solidFill>
                    <a:srgbClr val="0000FF"/>
                  </a:solidFill>
                </a:rPr>
                <a:t>추적 번호</a:t>
              </a:r>
              <a:r>
                <a:rPr lang="en-US" altLang="ko-KR" sz="1600" dirty="0">
                  <a:solidFill>
                    <a:srgbClr val="0000FF"/>
                  </a:solidFill>
                </a:rPr>
                <a:t>(SORT</a:t>
              </a:r>
              <a:r>
                <a:rPr lang="ko-KR" altLang="en-US" sz="1600" dirty="0">
                  <a:solidFill>
                    <a:srgbClr val="0000FF"/>
                  </a:solidFill>
                </a:rPr>
                <a:t>는 </a:t>
              </a:r>
              <a:r>
                <a:rPr lang="ko-KR" altLang="en-US" sz="1600" dirty="0" err="1">
                  <a:solidFill>
                    <a:srgbClr val="0000FF"/>
                  </a:solidFill>
                </a:rPr>
                <a:t>재식별</a:t>
              </a:r>
              <a:r>
                <a:rPr lang="ko-KR" altLang="en-US" sz="1600" dirty="0">
                  <a:solidFill>
                    <a:srgbClr val="0000FF"/>
                  </a:solidFill>
                </a:rPr>
                <a:t> 처리를 </a:t>
              </a:r>
              <a:endParaRPr lang="en-US" altLang="ko-KR" sz="1600" dirty="0">
                <a:solidFill>
                  <a:srgbClr val="0000FF"/>
                </a:solidFill>
              </a:endParaRPr>
            </a:p>
            <a:p>
              <a:r>
                <a:rPr lang="ko-KR" altLang="en-US" sz="1600" dirty="0">
                  <a:solidFill>
                    <a:srgbClr val="0000FF"/>
                  </a:solidFill>
                </a:rPr>
                <a:t>하지 않기 때문에 같은 물체가 사라졌다</a:t>
              </a:r>
              <a:endParaRPr lang="en-US" altLang="ko-KR" sz="1600" dirty="0">
                <a:solidFill>
                  <a:srgbClr val="0000FF"/>
                </a:solidFill>
              </a:endParaRPr>
            </a:p>
            <a:p>
              <a:r>
                <a:rPr lang="ko-KR" altLang="en-US" sz="1600" dirty="0">
                  <a:solidFill>
                    <a:srgbClr val="0000FF"/>
                  </a:solidFill>
                </a:rPr>
                <a:t>다시 등장하면 다른 추적 번호 부여</a:t>
              </a:r>
              <a:r>
                <a:rPr lang="en-US" altLang="ko-KR" sz="1600" dirty="0">
                  <a:solidFill>
                    <a:srgbClr val="0000FF"/>
                  </a:solidFill>
                </a:rPr>
                <a:t>)</a:t>
              </a:r>
              <a:endParaRPr lang="ko-KR" alt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" name="직선 화살표 연결선 5"/>
            <p:cNvCxnSpPr>
              <a:stCxn id="5" idx="1"/>
            </p:cNvCxnSpPr>
            <p:nvPr/>
          </p:nvCxnSpPr>
          <p:spPr>
            <a:xfrm flipH="1">
              <a:off x="4283968" y="2132856"/>
              <a:ext cx="648072" cy="86409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6795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MediaPipe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이용해 비디오에서 사람 인식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496" y="1031530"/>
            <a:ext cx="9073009" cy="5472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MediaPipe</a:t>
            </a:r>
            <a:endParaRPr lang="en-US" altLang="ko-KR" dirty="0"/>
          </a:p>
          <a:p>
            <a:pPr lvl="1"/>
            <a:r>
              <a:rPr lang="ko-KR" altLang="en-US" dirty="0"/>
              <a:t>비디오에서 얼굴 검출</a:t>
            </a:r>
            <a:r>
              <a:rPr lang="en-US" altLang="ko-KR" dirty="0"/>
              <a:t>,</a:t>
            </a:r>
            <a:r>
              <a:rPr lang="ko-KR" altLang="en-US" dirty="0"/>
              <a:t> 얼굴 그물망 검출</a:t>
            </a:r>
            <a:r>
              <a:rPr lang="en-US" altLang="ko-KR" dirty="0"/>
              <a:t>, </a:t>
            </a:r>
            <a:r>
              <a:rPr lang="ko-KR" altLang="en-US" dirty="0"/>
              <a:t>손 검출</a:t>
            </a:r>
            <a:r>
              <a:rPr lang="en-US" altLang="ko-KR" dirty="0"/>
              <a:t>, </a:t>
            </a:r>
            <a:r>
              <a:rPr lang="ko-KR" altLang="en-US" dirty="0"/>
              <a:t>자세 추정 등을 수행하는 구글이 개발하여 공개한 솔루션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개발하고 모바일 장치에도 실시간 실행할 수 있게 빠른 알고리즘 설계 구현</a:t>
            </a:r>
            <a:endParaRPr lang="en-US" altLang="ko-KR" dirty="0"/>
          </a:p>
          <a:p>
            <a:pPr lvl="1"/>
            <a:r>
              <a:rPr lang="ko-KR" altLang="en-US" dirty="0"/>
              <a:t>총 </a:t>
            </a:r>
            <a:r>
              <a:rPr lang="en-US" altLang="ko-KR" dirty="0"/>
              <a:t>16</a:t>
            </a:r>
            <a:r>
              <a:rPr lang="ko-KR" altLang="en-US" dirty="0"/>
              <a:t>개의 솔루션</a:t>
            </a:r>
            <a:r>
              <a:rPr lang="en-US" altLang="ko-KR" dirty="0"/>
              <a:t>(https://google.github.io/mediapipe/)</a:t>
            </a:r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924944"/>
            <a:ext cx="4824536" cy="37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06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검출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BlazeFace</a:t>
            </a:r>
            <a:r>
              <a:rPr lang="en-US" altLang="ko-KR" dirty="0"/>
              <a:t> </a:t>
            </a:r>
            <a:r>
              <a:rPr lang="ko-KR" altLang="en-US" dirty="0"/>
              <a:t>원리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SSD(</a:t>
            </a:r>
            <a:r>
              <a:rPr lang="ko-KR" altLang="en-US" dirty="0"/>
              <a:t>한 단계 물체 검출 모델</a:t>
            </a:r>
            <a:r>
              <a:rPr lang="en-US" altLang="ko-KR" dirty="0"/>
              <a:t>)</a:t>
            </a:r>
            <a:r>
              <a:rPr lang="ko-KR" altLang="en-US" dirty="0"/>
              <a:t>을 얼굴 검출에 적합하게 개조하여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입력 영상을 </a:t>
            </a:r>
            <a:r>
              <a:rPr lang="en-US" altLang="ko-KR" dirty="0"/>
              <a:t>16*16, 8*8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  <a:r>
              <a:rPr lang="ko-KR" altLang="en-US" dirty="0"/>
              <a:t>줄인 </a:t>
            </a:r>
            <a:r>
              <a:rPr lang="ko-KR" altLang="en-US" dirty="0" err="1"/>
              <a:t>맵을</a:t>
            </a:r>
            <a:r>
              <a:rPr lang="ko-KR" altLang="en-US" dirty="0"/>
              <a:t> 만드는데</a:t>
            </a:r>
            <a:r>
              <a:rPr lang="en-US" altLang="ko-KR" dirty="0"/>
              <a:t>, </a:t>
            </a:r>
            <a:r>
              <a:rPr lang="ko-KR" altLang="en-US" dirty="0"/>
              <a:t>매 </a:t>
            </a:r>
            <a:r>
              <a:rPr lang="ko-KR" altLang="en-US" dirty="0" err="1"/>
              <a:t>화소에</a:t>
            </a:r>
            <a:r>
              <a:rPr lang="ko-KR" altLang="en-US" dirty="0"/>
              <a:t> </a:t>
            </a:r>
            <a:r>
              <a:rPr lang="ko-KR" altLang="en-US" dirty="0" err="1"/>
              <a:t>컨볼루션을</a:t>
            </a:r>
            <a:r>
              <a:rPr lang="ko-KR" altLang="en-US" dirty="0"/>
              <a:t> 적용하여 </a:t>
            </a:r>
            <a:r>
              <a:rPr lang="en-US" altLang="ko-KR" dirty="0"/>
              <a:t>2~6</a:t>
            </a:r>
            <a:r>
              <a:rPr lang="ko-KR" altLang="en-US" dirty="0"/>
              <a:t>개의 박스를 예측함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비최대</a:t>
            </a:r>
            <a:r>
              <a:rPr lang="ko-KR" altLang="en-US" dirty="0"/>
              <a:t> 억제</a:t>
            </a:r>
            <a:r>
              <a:rPr lang="en-US" altLang="ko-KR" dirty="0"/>
              <a:t>(</a:t>
            </a:r>
            <a:r>
              <a:rPr lang="ko-KR" altLang="en-US" dirty="0"/>
              <a:t>신뢰도가 최대인 박스 선택</a:t>
            </a:r>
            <a:r>
              <a:rPr lang="en-US" altLang="ko-KR" dirty="0"/>
              <a:t>) </a:t>
            </a:r>
            <a:r>
              <a:rPr lang="ko-KR" altLang="en-US" dirty="0"/>
              <a:t>대신</a:t>
            </a:r>
            <a:r>
              <a:rPr lang="en-US" altLang="ko-KR" dirty="0"/>
              <a:t>, </a:t>
            </a:r>
            <a:r>
              <a:rPr lang="ko-KR" altLang="en-US" dirty="0"/>
              <a:t>여러 박스의 가중 평균을 취함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얼굴 </a:t>
            </a:r>
            <a:r>
              <a:rPr lang="ko-KR" altLang="en-US" dirty="0" err="1"/>
              <a:t>박스뿐</a:t>
            </a:r>
            <a:r>
              <a:rPr lang="ko-KR" altLang="en-US" dirty="0"/>
              <a:t> 아니라 </a:t>
            </a:r>
            <a:r>
              <a:rPr lang="en-US" altLang="ko-KR" dirty="0"/>
              <a:t>6</a:t>
            </a:r>
            <a:r>
              <a:rPr lang="ko-KR" altLang="en-US" dirty="0"/>
              <a:t>개의 랜드마크</a:t>
            </a:r>
            <a:r>
              <a:rPr lang="en-US" altLang="ko-KR" dirty="0"/>
              <a:t>(</a:t>
            </a:r>
            <a:r>
              <a:rPr lang="ko-KR" altLang="en-US" dirty="0"/>
              <a:t>눈 중심</a:t>
            </a:r>
            <a:r>
              <a:rPr lang="en-US" altLang="ko-KR" dirty="0"/>
              <a:t>, </a:t>
            </a:r>
            <a:r>
              <a:rPr lang="ko-KR" altLang="en-US" dirty="0"/>
              <a:t>귀 </a:t>
            </a:r>
            <a:r>
              <a:rPr lang="ko-KR" altLang="en-US" dirty="0" err="1"/>
              <a:t>구슬점</a:t>
            </a:r>
            <a:r>
              <a:rPr lang="en-US" altLang="ko-KR" dirty="0"/>
              <a:t>, </a:t>
            </a:r>
            <a:r>
              <a:rPr lang="ko-KR" altLang="en-US" dirty="0"/>
              <a:t>입 중심</a:t>
            </a:r>
            <a:r>
              <a:rPr lang="en-US" altLang="ko-KR" dirty="0"/>
              <a:t>, </a:t>
            </a:r>
            <a:r>
              <a:rPr lang="ko-KR" altLang="en-US" dirty="0"/>
              <a:t>코끝</a:t>
            </a:r>
            <a:r>
              <a:rPr lang="en-US" altLang="ko-KR" dirty="0"/>
              <a:t>)</a:t>
            </a:r>
            <a:r>
              <a:rPr lang="ko-KR" altLang="en-US" dirty="0"/>
              <a:t>까지 추출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200~1000FPS </a:t>
            </a:r>
            <a:r>
              <a:rPr lang="ko-KR" altLang="en-US" dirty="0"/>
              <a:t>보장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193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검출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실습</a:t>
            </a:r>
            <a:r>
              <a:rPr lang="en-US" altLang="ko-KR" dirty="0"/>
              <a:t>: </a:t>
            </a:r>
            <a:r>
              <a:rPr lang="ko-KR" altLang="en-US" dirty="0"/>
              <a:t>정지 영상에서 얼굴 검출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02241F6-E3A1-05B2-53C7-5826E71BD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41674"/>
            <a:ext cx="6624736" cy="517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4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검출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75" y="1514208"/>
            <a:ext cx="5191850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50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검출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903258" cy="4032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374" y="1250893"/>
            <a:ext cx="3672408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검출 결과를 담은 리스트 내용을 확인</a:t>
            </a:r>
          </a:p>
        </p:txBody>
      </p:sp>
    </p:spTree>
    <p:extLst>
      <p:ext uri="{BB962C8B-B14F-4D97-AF65-F5344CB8AC3E}">
        <p14:creationId xmlns:p14="http://schemas.microsoft.com/office/powerpoint/2010/main" val="3659355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검출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실습</a:t>
            </a:r>
            <a:r>
              <a:rPr lang="en-US" altLang="ko-KR" dirty="0"/>
              <a:t>: </a:t>
            </a:r>
            <a:r>
              <a:rPr lang="ko-KR" altLang="en-US" dirty="0"/>
              <a:t>비디오에서 얼굴 검출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9D514FD-B572-1CF5-6F06-4F03354B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1556792"/>
            <a:ext cx="4896644" cy="509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9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사람의 시각은 동적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아이는 연속 영상을 통해 물체가 취하는 무수히 많은 자세를 매 순간 학습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/>
              <a:t>사람의 비전이 심하게 변하는 환경에 강인한 이유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smtClean="0"/>
              <a:t>비디오는 </a:t>
            </a:r>
            <a:r>
              <a:rPr lang="ko-KR" altLang="en-US" dirty="0"/>
              <a:t>일상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전세계에 설치된 </a:t>
            </a:r>
            <a:r>
              <a:rPr lang="en-US" altLang="ko-KR" dirty="0"/>
              <a:t>10</a:t>
            </a:r>
            <a:r>
              <a:rPr lang="ko-KR" altLang="en-US" dirty="0"/>
              <a:t>억 대의 감시 카메라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2019</a:t>
            </a:r>
            <a:r>
              <a:rPr lang="ko-KR" altLang="en-US" dirty="0"/>
              <a:t>년 기준 분당 </a:t>
            </a:r>
            <a:r>
              <a:rPr lang="en-US" altLang="ko-KR" dirty="0"/>
              <a:t>500</a:t>
            </a:r>
            <a:r>
              <a:rPr lang="ko-KR" altLang="en-US" dirty="0"/>
              <a:t>시간 분량의 비디오가 유튜브에 업로드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비디오를 자동으로 인식할 수 있다면 무궁무진한 응용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11802"/>
            <a:ext cx="8496944" cy="16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0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검출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153" y="999786"/>
            <a:ext cx="603969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39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62C7BE4-6B3C-07A5-1AAA-A96139B0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57106"/>
            <a:ext cx="8313337" cy="4652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검출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실습</a:t>
            </a:r>
            <a:r>
              <a:rPr lang="en-US" altLang="ko-KR" dirty="0"/>
              <a:t>: </a:t>
            </a:r>
            <a:r>
              <a:rPr lang="ko-KR" altLang="en-US" dirty="0"/>
              <a:t>얼굴을 장식하는 증강 현실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3347864" y="2394278"/>
            <a:ext cx="4176464" cy="971272"/>
            <a:chOff x="3347864" y="2394278"/>
            <a:chExt cx="4176464" cy="971272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9C15CDE-938C-195A-86D8-B6E70FF2BB65}"/>
                </a:ext>
              </a:extLst>
            </p:cNvPr>
            <p:cNvSpPr/>
            <p:nvPr/>
          </p:nvSpPr>
          <p:spPr>
            <a:xfrm>
              <a:off x="5580112" y="3042350"/>
              <a:ext cx="1944216" cy="323200"/>
            </a:xfrm>
            <a:prstGeom prst="rect">
              <a:avLst/>
            </a:pr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4D2CB22-0132-FEFF-3444-6E85665F354A}"/>
                </a:ext>
              </a:extLst>
            </p:cNvPr>
            <p:cNvSpPr txBox="1"/>
            <p:nvPr/>
          </p:nvSpPr>
          <p:spPr>
            <a:xfrm>
              <a:off x="3347864" y="2394278"/>
              <a:ext cx="4176464" cy="504056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>
                  <a:solidFill>
                    <a:srgbClr val="0000FF"/>
                  </a:solidFill>
                </a:rPr>
                <a:t>알파 채널로 투명도 조절이 가능한 </a:t>
              </a:r>
              <a:r>
                <a:rPr lang="en-US" altLang="ko-KR" sz="1600" dirty="0" err="1">
                  <a:solidFill>
                    <a:srgbClr val="0000FF"/>
                  </a:solidFill>
                </a:rPr>
                <a:t>png</a:t>
              </a:r>
              <a:r>
                <a:rPr lang="en-US" altLang="ko-KR" sz="1600" dirty="0">
                  <a:solidFill>
                    <a:srgbClr val="0000FF"/>
                  </a:solidFill>
                </a:rPr>
                <a:t> </a:t>
              </a:r>
              <a:r>
                <a:rPr lang="ko-KR" altLang="en-US" sz="1600" dirty="0">
                  <a:solidFill>
                    <a:srgbClr val="0000FF"/>
                  </a:solidFill>
                </a:rPr>
                <a:t>파일</a:t>
              </a: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519EE530-A845-5EC8-EC7B-50FD44B2E6EC}"/>
              </a:ext>
            </a:extLst>
          </p:cNvPr>
          <p:cNvCxnSpPr/>
          <p:nvPr/>
        </p:nvCxnSpPr>
        <p:spPr>
          <a:xfrm flipH="1">
            <a:off x="3302232" y="2791650"/>
            <a:ext cx="144016" cy="28800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53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검출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08720"/>
            <a:ext cx="7044814" cy="56886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355976" y="4365104"/>
            <a:ext cx="1800200" cy="21602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6970" y="2708920"/>
            <a:ext cx="3456384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1600" dirty="0" err="1">
                <a:solidFill>
                  <a:srgbClr val="0000FF"/>
                </a:solidFill>
              </a:rPr>
              <a:t>MediaPipe</a:t>
            </a:r>
            <a:r>
              <a:rPr lang="ko-KR" altLang="en-US" sz="1600" dirty="0">
                <a:solidFill>
                  <a:srgbClr val="0000FF"/>
                </a:solidFill>
              </a:rPr>
              <a:t>는 속도가 빨라 </a:t>
            </a:r>
            <a:endParaRPr lang="en-US" altLang="ko-KR" sz="1600" dirty="0">
              <a:solidFill>
                <a:srgbClr val="0000FF"/>
              </a:solidFill>
            </a:endParaRPr>
          </a:p>
          <a:p>
            <a:r>
              <a:rPr lang="ko-KR" altLang="en-US" sz="1600" dirty="0">
                <a:solidFill>
                  <a:srgbClr val="0000FF"/>
                </a:solidFill>
              </a:rPr>
              <a:t>실시간 증강 현실 구현에 적합</a:t>
            </a:r>
          </a:p>
        </p:txBody>
      </p:sp>
    </p:spTree>
    <p:extLst>
      <p:ext uri="{BB962C8B-B14F-4D97-AF65-F5344CB8AC3E}">
        <p14:creationId xmlns:p14="http://schemas.microsoft.com/office/powerpoint/2010/main" val="2173512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검출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08721"/>
            <a:ext cx="5688491" cy="45365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5733256"/>
            <a:ext cx="8265499" cy="830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0032" y="5630296"/>
            <a:ext cx="2448272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랜드마크 이름을 알려면</a:t>
            </a:r>
          </a:p>
        </p:txBody>
      </p:sp>
    </p:spTree>
    <p:extLst>
      <p:ext uri="{BB962C8B-B14F-4D97-AF65-F5344CB8AC3E}">
        <p14:creationId xmlns:p14="http://schemas.microsoft.com/office/powerpoint/2010/main" val="3130935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그물망 검출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FaceMesh</a:t>
            </a:r>
            <a:r>
              <a:rPr lang="en-US" altLang="ko-KR" dirty="0"/>
              <a:t> </a:t>
            </a:r>
            <a:r>
              <a:rPr lang="ko-KR" altLang="en-US" dirty="0"/>
              <a:t>원리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468</a:t>
            </a:r>
            <a:r>
              <a:rPr lang="ko-KR" altLang="en-US" dirty="0"/>
              <a:t>개의</a:t>
            </a:r>
            <a:r>
              <a:rPr lang="en-US" altLang="ko-KR" dirty="0"/>
              <a:t> </a:t>
            </a:r>
            <a:r>
              <a:rPr lang="ko-KR" altLang="en-US" dirty="0"/>
              <a:t>랜드마크 검출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첫 프레임에서 </a:t>
            </a:r>
            <a:r>
              <a:rPr lang="en-US" altLang="ko-KR" dirty="0" err="1"/>
              <a:t>BlazeFace</a:t>
            </a:r>
            <a:r>
              <a:rPr lang="ko-KR" altLang="en-US" dirty="0"/>
              <a:t>로 얼굴 검출</a:t>
            </a:r>
            <a:r>
              <a:rPr lang="en-US" altLang="ko-KR" dirty="0"/>
              <a:t>. </a:t>
            </a:r>
            <a:r>
              <a:rPr lang="ko-KR" altLang="en-US" dirty="0"/>
              <a:t>이후에는 추적만으로 처리 시간을 획기적 단축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신뢰도가 </a:t>
            </a:r>
            <a:r>
              <a:rPr lang="ko-KR" altLang="en-US" dirty="0" err="1"/>
              <a:t>임곗값보다</a:t>
            </a:r>
            <a:r>
              <a:rPr lang="ko-KR" altLang="en-US" dirty="0"/>
              <a:t> 낮으면 </a:t>
            </a:r>
            <a:r>
              <a:rPr lang="en-US" altLang="ko-KR" dirty="0" err="1"/>
              <a:t>BlazeFace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다시 적용하여 새로 얼굴 검출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71262"/>
            <a:ext cx="6888944" cy="28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395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그물망 검출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2776"/>
            <a:ext cx="8210301" cy="381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5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그물망 검출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32" y="980728"/>
            <a:ext cx="5694799" cy="553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02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그물망 검출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27" y="1056944"/>
            <a:ext cx="6058746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70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얼굴 그물망 검출 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254851" cy="8308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98" y="2564904"/>
            <a:ext cx="7878840" cy="3774840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4932040" y="1916832"/>
            <a:ext cx="432048" cy="64807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95736" y="1972202"/>
            <a:ext cx="2808312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다양한 방식으로 그리기 가능</a:t>
            </a:r>
          </a:p>
        </p:txBody>
      </p:sp>
    </p:spTree>
    <p:extLst>
      <p:ext uri="{BB962C8B-B14F-4D97-AF65-F5344CB8AC3E}">
        <p14:creationId xmlns:p14="http://schemas.microsoft.com/office/powerpoint/2010/main" val="1161461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 랜드마크 검출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BlazeHand</a:t>
            </a:r>
            <a:r>
              <a:rPr lang="en-US" altLang="ko-KR" dirty="0"/>
              <a:t> </a:t>
            </a:r>
            <a:r>
              <a:rPr lang="ko-KR" altLang="en-US" dirty="0"/>
              <a:t>원리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손을 검출하는 </a:t>
            </a:r>
            <a:r>
              <a:rPr lang="en-US" altLang="ko-KR" dirty="0" err="1"/>
              <a:t>BlazePalm</a:t>
            </a:r>
            <a:r>
              <a:rPr lang="en-US" altLang="ko-KR" dirty="0"/>
              <a:t> </a:t>
            </a:r>
            <a:r>
              <a:rPr lang="ko-KR" altLang="en-US" dirty="0"/>
              <a:t>모듈과 랜드마크를 검출하고 추적하는 모듈로 구성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BlazePalm</a:t>
            </a:r>
            <a:r>
              <a:rPr lang="ko-KR" altLang="en-US" dirty="0"/>
              <a:t>은 </a:t>
            </a:r>
            <a:r>
              <a:rPr lang="en-US" altLang="ko-KR" dirty="0"/>
              <a:t>SSD</a:t>
            </a:r>
            <a:r>
              <a:rPr lang="ko-KR" altLang="en-US" dirty="0"/>
              <a:t>를 개조하여 사용</a:t>
            </a:r>
            <a:r>
              <a:rPr lang="en-US" altLang="ko-KR" dirty="0"/>
              <a:t>. </a:t>
            </a:r>
            <a:r>
              <a:rPr lang="ko-KR" altLang="en-US" dirty="0"/>
              <a:t>계산 시간 절약을 위해 첫 프레임에서 </a:t>
            </a:r>
            <a:r>
              <a:rPr lang="en-US" altLang="ko-KR" dirty="0" err="1"/>
              <a:t>BlazePalm</a:t>
            </a:r>
            <a:r>
              <a:rPr lang="ko-KR" altLang="en-US" dirty="0"/>
              <a:t>을 적용</a:t>
            </a:r>
            <a:r>
              <a:rPr lang="en-US" altLang="ko-KR" dirty="0"/>
              <a:t>. </a:t>
            </a:r>
            <a:r>
              <a:rPr lang="ko-KR" altLang="en-US" dirty="0"/>
              <a:t>이후에는 이전 프레임의 랜드마크를 현재 프레임에서 예측하는 방식 사용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38" y="3479620"/>
            <a:ext cx="7152318" cy="290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8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분석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비디오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동영상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시간 순서에 따라 정지 영상을 나열한 구조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보통 초당 </a:t>
                </a:r>
                <a:r>
                  <a:rPr lang="en-US" altLang="ko-KR" dirty="0"/>
                  <a:t>30</a:t>
                </a:r>
                <a:r>
                  <a:rPr lang="ko-KR" altLang="en-US" dirty="0"/>
                  <a:t>프레임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초당 수백</a:t>
                </a:r>
                <a:r>
                  <a:rPr lang="en-US" altLang="ko-KR" dirty="0"/>
                  <a:t>~</a:t>
                </a:r>
                <a:r>
                  <a:rPr lang="ko-KR" altLang="en-US" dirty="0"/>
                  <a:t>수천 장의 빠른 비디오와 수분에 한 장 입력하는 느린 비디오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3</a:t>
                </a:r>
                <a:r>
                  <a:rPr lang="ko-KR" altLang="en-US" dirty="0"/>
                  <a:t>차원 시공간</a:t>
                </a:r>
                <a:r>
                  <a:rPr lang="en-US" altLang="ko-KR" baseline="-25000" dirty="0" err="1"/>
                  <a:t>spatio</a:t>
                </a:r>
                <a:r>
                  <a:rPr lang="en-US" altLang="ko-KR" baseline="-25000" dirty="0"/>
                  <a:t>-temporal</a:t>
                </a:r>
                <a:r>
                  <a:rPr lang="ko-KR" altLang="en-US" dirty="0"/>
                  <a:t> 형성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컬러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영상은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 </a:t>
                </a:r>
                <a:r>
                  <a:rPr lang="ko-KR" altLang="en-US" dirty="0" err="1" smtClean="0"/>
                  <a:t>텐서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비디오는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차원 </a:t>
                </a:r>
                <a:r>
                  <a:rPr lang="ko-KR" altLang="en-US" dirty="0" err="1"/>
                  <a:t>텐서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r="-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2" y="3789040"/>
            <a:ext cx="8079735" cy="26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09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 랜드마크 검출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29" y="1340768"/>
            <a:ext cx="816554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53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 랜드마크 검출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7817748" cy="52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4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 랜드마크 검출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80" y="1014075"/>
            <a:ext cx="6020640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6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추정과 행동 분류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전신을 분석하는 기능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많은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보행자에 대한 자세 추정과 행동 분류는 자율주행차에 필수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CCTV</a:t>
            </a:r>
            <a:r>
              <a:rPr lang="ko-KR" altLang="en-US" dirty="0"/>
              <a:t>에 나타난 사람을 분석하여 범죄 예방에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보통 자세 추정한 결과를 가지고 행동 분류</a:t>
            </a:r>
            <a:r>
              <a:rPr lang="en-US" altLang="ko-KR" dirty="0"/>
              <a:t>. 10.4.1</a:t>
            </a:r>
            <a:r>
              <a:rPr lang="ko-KR" altLang="en-US" dirty="0"/>
              <a:t>항은 자세 추정</a:t>
            </a:r>
            <a:r>
              <a:rPr lang="en-US" altLang="ko-KR" dirty="0"/>
              <a:t>, 10.4.3</a:t>
            </a:r>
            <a:r>
              <a:rPr lang="ko-KR" altLang="en-US" dirty="0"/>
              <a:t>항은 행동 분류를 소개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5232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자세 추정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정지 영상 또는 비디오를 분석해 전신에 있는 관절 위치를 알아내는 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관절을 랜드마크 또는 키포인트라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아주 많은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행동 분류와 행동 예측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선수의 자세 교정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환자의 재활 도우미 또는 낙상 방지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증강 현실이나 가상 현실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애니메이션 또는 게임 제작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26326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52736"/>
            <a:ext cx="8641655" cy="5472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인체 모델</a:t>
            </a:r>
            <a:endParaRPr lang="en-US" altLang="ko-KR" dirty="0"/>
          </a:p>
          <a:p>
            <a:pPr lvl="1"/>
            <a:r>
              <a:rPr lang="ko-KR" altLang="en-US" dirty="0"/>
              <a:t>골격 표현법과 부피 표현법</a:t>
            </a:r>
            <a:endParaRPr lang="en-US" altLang="ko-KR" dirty="0"/>
          </a:p>
          <a:p>
            <a:pPr lvl="1"/>
            <a:r>
              <a:rPr lang="ko-KR" altLang="en-US" dirty="0"/>
              <a:t>이 책은 골격 표현법에 국한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92656"/>
            <a:ext cx="8062082" cy="384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93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정지 영상에서 자세 추정</a:t>
            </a:r>
            <a:endParaRPr lang="en-US" altLang="ko-KR" dirty="0"/>
          </a:p>
          <a:p>
            <a:pPr lvl="1"/>
            <a:r>
              <a:rPr lang="ko-KR" altLang="en-US" dirty="0"/>
              <a:t>고전 컴퓨터 비전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주로  </a:t>
            </a:r>
            <a:r>
              <a:rPr lang="en-US" altLang="ko-KR" dirty="0"/>
              <a:t>HOG </a:t>
            </a:r>
            <a:r>
              <a:rPr lang="ko-KR" altLang="en-US" dirty="0"/>
              <a:t>특징 사용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9-18])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부품 모델로 인체 표현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9-19])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깨끗한 배경을 가정한 상황에서나 동작하는 초보적 수준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딥러닝으로</a:t>
            </a:r>
            <a:r>
              <a:rPr lang="ko-KR" altLang="en-US" dirty="0"/>
              <a:t> 전환하여 획기적 발전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2452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좌표 회귀와 열지도 회귀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DeepPose</a:t>
            </a:r>
            <a:r>
              <a:rPr lang="ko-KR" altLang="en-US" dirty="0"/>
              <a:t>는 자세 추정에 </a:t>
            </a:r>
            <a:r>
              <a:rPr lang="ko-KR" altLang="en-US" dirty="0" err="1"/>
              <a:t>딥러닝을</a:t>
            </a:r>
            <a:r>
              <a:rPr lang="ko-KR" altLang="en-US" dirty="0"/>
              <a:t> 처음 적용한 모델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220*220*3 </a:t>
            </a:r>
            <a:r>
              <a:rPr lang="ko-KR" altLang="en-US" dirty="0"/>
              <a:t>영상을 받아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ko-KR" altLang="en-US" dirty="0" err="1"/>
              <a:t>컨볼루션층과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완전연결층을 거쳐 </a:t>
            </a:r>
            <a:r>
              <a:rPr lang="en-US" altLang="ko-KR" dirty="0"/>
              <a:t>2k</a:t>
            </a:r>
            <a:r>
              <a:rPr lang="ko-KR" altLang="en-US" dirty="0"/>
              <a:t>개의 실수를 출력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k</a:t>
            </a:r>
            <a:r>
              <a:rPr lang="ko-KR" altLang="en-US" dirty="0"/>
              <a:t>는 랜드마크 </a:t>
            </a:r>
            <a:r>
              <a:rPr lang="ko-KR" altLang="en-US" dirty="0" err="1"/>
              <a:t>개수로서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좌표를 회귀하는 모델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좌표를 직접 회귀하는 대신 열지도 회귀</a:t>
            </a:r>
            <a:r>
              <a:rPr lang="en-US" altLang="ko-KR" baseline="-25000" dirty="0" err="1"/>
              <a:t>heatmap</a:t>
            </a:r>
            <a:r>
              <a:rPr lang="en-US" altLang="ko-KR" baseline="-25000" dirty="0"/>
              <a:t> regression</a:t>
            </a:r>
            <a:r>
              <a:rPr lang="ko-KR" altLang="en-US" dirty="0"/>
              <a:t>하는 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랜드마크</a:t>
            </a:r>
            <a:r>
              <a:rPr lang="en-US" altLang="ko-KR" dirty="0"/>
              <a:t> 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위치에 </a:t>
            </a:r>
            <a:r>
              <a:rPr lang="ko-KR" altLang="en-US" dirty="0" err="1"/>
              <a:t>가우시안을</a:t>
            </a:r>
            <a:r>
              <a:rPr lang="ko-KR" altLang="en-US" dirty="0"/>
              <a:t> 씌운 </a:t>
            </a:r>
            <a:r>
              <a:rPr lang="ko-KR" altLang="en-US" dirty="0" err="1"/>
              <a:t>맵을</a:t>
            </a:r>
            <a:r>
              <a:rPr lang="ko-KR" altLang="en-US" dirty="0"/>
              <a:t> 예측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k</a:t>
            </a:r>
            <a:r>
              <a:rPr lang="ko-KR" altLang="en-US" dirty="0"/>
              <a:t>개의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맵을</a:t>
            </a:r>
            <a:r>
              <a:rPr lang="ko-KR" altLang="en-US" dirty="0"/>
              <a:t> 출력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SHG</a:t>
            </a:r>
            <a:r>
              <a:rPr lang="en-US" altLang="ko-KR" baseline="-25000" dirty="0" err="1"/>
              <a:t>Stacked</a:t>
            </a:r>
            <a:r>
              <a:rPr lang="en-US" altLang="ko-KR" baseline="-25000" dirty="0"/>
              <a:t> </a:t>
            </a:r>
            <a:r>
              <a:rPr lang="en-US" altLang="ko-KR" baseline="-25000" dirty="0" err="1"/>
              <a:t>HourGlass</a:t>
            </a:r>
            <a:r>
              <a:rPr lang="ko-KR" altLang="en-US" dirty="0"/>
              <a:t>는 열지도 회귀를 채택한 대표적 모델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90381"/>
            <a:ext cx="7632848" cy="203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387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여러</a:t>
            </a:r>
            <a:r>
              <a:rPr lang="en-US" altLang="ko-KR" dirty="0"/>
              <a:t> </a:t>
            </a:r>
            <a:r>
              <a:rPr lang="ko-KR" altLang="en-US" dirty="0"/>
              <a:t>사람의</a:t>
            </a:r>
            <a:r>
              <a:rPr lang="en-US" altLang="ko-KR" dirty="0"/>
              <a:t> </a:t>
            </a:r>
            <a:r>
              <a:rPr lang="ko-KR" altLang="en-US" dirty="0"/>
              <a:t>자세 추정</a:t>
            </a:r>
            <a:endParaRPr lang="en-US" altLang="ko-KR" dirty="0"/>
          </a:p>
          <a:p>
            <a:pPr lvl="1"/>
            <a:r>
              <a:rPr lang="ko-KR" altLang="en-US" dirty="0"/>
              <a:t>하향식</a:t>
            </a:r>
            <a:r>
              <a:rPr lang="en-US" altLang="ko-KR" baseline="-25000" dirty="0"/>
              <a:t>top-down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2"/>
            <a:r>
              <a:rPr lang="en-US" altLang="ko-KR" dirty="0"/>
              <a:t>faster RCNN</a:t>
            </a:r>
            <a:r>
              <a:rPr lang="ko-KR" altLang="en-US" dirty="0"/>
              <a:t>과 같은 모델로 사람 부분을 잘라내 </a:t>
            </a:r>
            <a:r>
              <a:rPr lang="en-US" altLang="ko-KR" dirty="0"/>
              <a:t>SHG</a:t>
            </a:r>
            <a:r>
              <a:rPr lang="ko-KR" altLang="en-US" dirty="0"/>
              <a:t>같은 모델을 적용하여 해결</a:t>
            </a:r>
            <a:endParaRPr lang="en-US" altLang="ko-KR" dirty="0"/>
          </a:p>
          <a:p>
            <a:pPr lvl="2"/>
            <a:r>
              <a:rPr lang="en-US" altLang="ko-KR" dirty="0" err="1"/>
              <a:t>AlphaPose</a:t>
            </a:r>
            <a:r>
              <a:rPr lang="ko-KR" altLang="en-US" dirty="0"/>
              <a:t>와 </a:t>
            </a:r>
            <a:r>
              <a:rPr lang="en-US" altLang="ko-KR" dirty="0" err="1"/>
              <a:t>CrowdPose</a:t>
            </a:r>
            <a:r>
              <a:rPr lang="en-US" altLang="ko-KR" dirty="0"/>
              <a:t> </a:t>
            </a:r>
            <a:r>
              <a:rPr lang="ko-KR" altLang="en-US" dirty="0"/>
              <a:t>모델이 대표적</a:t>
            </a:r>
            <a:endParaRPr lang="en-US" altLang="ko-KR" dirty="0"/>
          </a:p>
          <a:p>
            <a:pPr lvl="1"/>
            <a:r>
              <a:rPr lang="ko-KR" altLang="en-US" dirty="0"/>
              <a:t>상향식</a:t>
            </a:r>
            <a:r>
              <a:rPr lang="en-US" altLang="ko-KR" baseline="-25000" dirty="0"/>
              <a:t>bottom-up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2"/>
            <a:r>
              <a:rPr lang="ko-KR" altLang="en-US" dirty="0"/>
              <a:t>랜드마크를 모두 검출한 다음 랜드마크를 결합하여 사람별로 자세 추정</a:t>
            </a:r>
            <a:endParaRPr lang="en-US" altLang="ko-KR" dirty="0"/>
          </a:p>
          <a:p>
            <a:pPr lvl="2"/>
            <a:r>
              <a:rPr lang="en-US" altLang="ko-KR" dirty="0" err="1"/>
              <a:t>OpenPose</a:t>
            </a:r>
            <a:r>
              <a:rPr lang="en-US" altLang="ko-KR" dirty="0"/>
              <a:t> </a:t>
            </a:r>
            <a:r>
              <a:rPr lang="ko-KR" altLang="en-US" dirty="0"/>
              <a:t>모델이 대표적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645024"/>
            <a:ext cx="8158897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7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비디오에서 자세 추정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가장 단순한 방법은 </a:t>
            </a:r>
            <a:r>
              <a:rPr lang="ko-KR" altLang="en-US" dirty="0" err="1"/>
              <a:t>프레임별로</a:t>
            </a:r>
            <a:r>
              <a:rPr lang="ko-KR" altLang="en-US" dirty="0"/>
              <a:t> 독립적으로 자세 추정 적용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추정한 자세가 오류로 인해 프레임 간에 심하게 흔들리는 현상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동작은 매끄럽게 변한다는 사실을 잘 이용하여 일관성 있는 자세 추정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가림이나 흐릿한 경우 이웃 프레임 정보를 이용하여 안 보이는 랜드마크 추정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349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분석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 연구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카메라와 조명</a:t>
            </a:r>
            <a:r>
              <a:rPr lang="en-US" altLang="ko-KR" dirty="0"/>
              <a:t>, </a:t>
            </a:r>
            <a:r>
              <a:rPr lang="ko-KR" altLang="en-US" dirty="0"/>
              <a:t>배경이 고정된 단순한 상황을 가정하고 </a:t>
            </a:r>
            <a:r>
              <a:rPr lang="ko-KR" altLang="en-US" dirty="0" err="1"/>
              <a:t>차영상</a:t>
            </a:r>
            <a:r>
              <a:rPr lang="en-US" altLang="ko-KR" baseline="-25000" dirty="0"/>
              <a:t>difference image</a:t>
            </a:r>
            <a:r>
              <a:rPr lang="ko-KR" altLang="en-US" baseline="-25000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r>
              <a:rPr lang="ko-KR" altLang="en-US" dirty="0"/>
              <a:t>이후 </a:t>
            </a:r>
            <a:endParaRPr lang="en-US" altLang="ko-KR" dirty="0"/>
          </a:p>
          <a:p>
            <a:pPr lvl="1"/>
            <a:r>
              <a:rPr lang="ko-KR" altLang="en-US" dirty="0"/>
              <a:t>일반적인 비디오 처리로 발전</a:t>
            </a:r>
            <a:r>
              <a:rPr lang="en-US" altLang="ko-KR" dirty="0"/>
              <a:t>. </a:t>
            </a:r>
            <a:r>
              <a:rPr lang="ko-KR" altLang="en-US" dirty="0"/>
              <a:t>초창기에는 주로 </a:t>
            </a:r>
            <a:r>
              <a:rPr lang="ko-KR" altLang="en-US" dirty="0" err="1"/>
              <a:t>광류를</a:t>
            </a:r>
            <a:r>
              <a:rPr lang="en-US" altLang="ko-KR" dirty="0"/>
              <a:t> </a:t>
            </a:r>
            <a:r>
              <a:rPr lang="ko-KR" altLang="en-US" dirty="0"/>
              <a:t>이용한 방법이 주류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이후 </a:t>
            </a:r>
            <a:r>
              <a:rPr lang="ko-KR" altLang="en-US" dirty="0" err="1"/>
              <a:t>딥러닝</a:t>
            </a:r>
            <a:r>
              <a:rPr lang="ko-KR" altLang="en-US" dirty="0"/>
              <a:t> 시대로 전환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4" y="2231991"/>
            <a:ext cx="7599216" cy="37151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763688" y="2566393"/>
            <a:ext cx="3240360" cy="790599"/>
            <a:chOff x="1763688" y="2251234"/>
            <a:chExt cx="3240360" cy="790599"/>
          </a:xfrm>
        </p:grpSpPr>
        <p:sp>
          <p:nvSpPr>
            <p:cNvPr id="6" name="TextBox 5"/>
            <p:cNvSpPr txBox="1"/>
            <p:nvPr/>
          </p:nvSpPr>
          <p:spPr>
            <a:xfrm>
              <a:off x="1763688" y="2681793"/>
              <a:ext cx="3240360" cy="36004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>
                  <a:solidFill>
                    <a:srgbClr val="0000FF"/>
                  </a:solidFill>
                </a:rPr>
                <a:t>기준 프레임</a:t>
              </a:r>
              <a:r>
                <a:rPr lang="en-US" altLang="ko-KR" sz="1600" dirty="0">
                  <a:solidFill>
                    <a:srgbClr val="0000FF"/>
                  </a:solidFill>
                </a:rPr>
                <a:t>(</a:t>
              </a:r>
              <a:r>
                <a:rPr lang="ko-KR" altLang="en-US" sz="1600" dirty="0">
                  <a:solidFill>
                    <a:srgbClr val="0000FF"/>
                  </a:solidFill>
                </a:rPr>
                <a:t>배경만 두고 촬영</a:t>
              </a:r>
              <a:r>
                <a:rPr lang="en-US" altLang="ko-KR" sz="1600" dirty="0">
                  <a:solidFill>
                    <a:srgbClr val="0000FF"/>
                  </a:solidFill>
                </a:rPr>
                <a:t>)</a:t>
              </a:r>
              <a:endParaRPr lang="ko-KR" altLang="en-US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V="1">
              <a:off x="2708338" y="2251234"/>
              <a:ext cx="0" cy="3960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4723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이웃 프레임을 고려하는 접근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광류를</a:t>
            </a:r>
            <a:r>
              <a:rPr lang="ko-KR" altLang="en-US" dirty="0"/>
              <a:t> 사용하는 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Jain</a:t>
            </a:r>
            <a:r>
              <a:rPr lang="ko-KR" altLang="en-US" dirty="0"/>
              <a:t>은 </a:t>
            </a:r>
            <a:r>
              <a:rPr lang="en-US" altLang="ko-KR" dirty="0"/>
              <a:t>RGB </a:t>
            </a:r>
            <a:r>
              <a:rPr lang="ko-KR" altLang="en-US" dirty="0"/>
              <a:t>영상과 </a:t>
            </a:r>
            <a:r>
              <a:rPr lang="ko-KR" altLang="en-US" dirty="0" err="1"/>
              <a:t>광류</a:t>
            </a:r>
            <a:r>
              <a:rPr lang="ko-KR" altLang="en-US" dirty="0"/>
              <a:t> </a:t>
            </a:r>
            <a:r>
              <a:rPr lang="ko-KR" altLang="en-US" dirty="0" err="1"/>
              <a:t>맵을</a:t>
            </a:r>
            <a:r>
              <a:rPr lang="ko-KR" altLang="en-US" dirty="0"/>
              <a:t> 결합한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신경망에 입력함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Pfister</a:t>
            </a:r>
            <a:r>
              <a:rPr lang="ko-KR" altLang="en-US" dirty="0"/>
              <a:t>는 여러 프레임에서 랜드마크 </a:t>
            </a:r>
            <a:r>
              <a:rPr lang="ko-KR" altLang="en-US" dirty="0" err="1"/>
              <a:t>열지도를</a:t>
            </a:r>
            <a:r>
              <a:rPr lang="ko-KR" altLang="en-US" dirty="0"/>
              <a:t> 예측한 다음 </a:t>
            </a:r>
            <a:r>
              <a:rPr lang="ko-KR" altLang="en-US" dirty="0" err="1"/>
              <a:t>광류로</a:t>
            </a:r>
            <a:r>
              <a:rPr lang="ko-KR" altLang="en-US" dirty="0"/>
              <a:t> 현재 프레임에 맞게 변환하고 변환된 </a:t>
            </a:r>
            <a:r>
              <a:rPr lang="ko-KR" altLang="en-US" dirty="0" err="1"/>
              <a:t>열지도를</a:t>
            </a:r>
            <a:r>
              <a:rPr lang="ko-KR" altLang="en-US" dirty="0"/>
              <a:t> 결합하여 성능 향상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Song</a:t>
            </a:r>
            <a:r>
              <a:rPr lang="ko-KR" altLang="en-US" dirty="0"/>
              <a:t>은 </a:t>
            </a:r>
            <a:r>
              <a:rPr lang="ko-KR" altLang="en-US" dirty="0" err="1"/>
              <a:t>광류로</a:t>
            </a:r>
            <a:r>
              <a:rPr lang="en-US" altLang="ko-KR" dirty="0"/>
              <a:t> t-1, t, t+1 </a:t>
            </a:r>
            <a:r>
              <a:rPr lang="ko-KR" altLang="en-US" dirty="0"/>
              <a:t>순간의 랜드마크를 추출한 다음에 이들로부터 </a:t>
            </a:r>
            <a:r>
              <a:rPr lang="en-US" altLang="ko-KR" dirty="0"/>
              <a:t>t </a:t>
            </a:r>
            <a:r>
              <a:rPr lang="ko-KR" altLang="en-US" dirty="0"/>
              <a:t>순간의 자세를 정제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순환 신경망을 사용하는 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시계열</a:t>
            </a:r>
            <a:r>
              <a:rPr lang="ko-KR" altLang="en-US" dirty="0"/>
              <a:t> 데이터를 모델링하는 </a:t>
            </a:r>
            <a:r>
              <a:rPr lang="en-US" altLang="ko-KR" dirty="0"/>
              <a:t>LSTM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Luo</a:t>
            </a:r>
            <a:r>
              <a:rPr lang="ko-KR" altLang="en-US" dirty="0"/>
              <a:t>는 </a:t>
            </a:r>
            <a:r>
              <a:rPr lang="en-US" altLang="ko-KR" dirty="0"/>
              <a:t>t </a:t>
            </a:r>
            <a:r>
              <a:rPr lang="ko-KR" altLang="en-US" dirty="0"/>
              <a:t>순간 프레임에서 추출한 특징 </a:t>
            </a:r>
            <a:r>
              <a:rPr lang="ko-KR" altLang="en-US" dirty="0" err="1"/>
              <a:t>맵을</a:t>
            </a:r>
            <a:r>
              <a:rPr lang="ko-KR" altLang="en-US" dirty="0"/>
              <a:t> </a:t>
            </a:r>
            <a:r>
              <a:rPr lang="en-US" altLang="ko-KR" dirty="0"/>
              <a:t>t-1 </a:t>
            </a:r>
            <a:r>
              <a:rPr lang="ko-KR" altLang="en-US" dirty="0"/>
              <a:t>순간의 정보와 결합하여 </a:t>
            </a:r>
            <a:r>
              <a:rPr lang="en-US" altLang="ko-KR" dirty="0"/>
              <a:t>LSTM</a:t>
            </a:r>
            <a:r>
              <a:rPr lang="ko-KR" altLang="en-US" dirty="0"/>
              <a:t>층에 입력</a:t>
            </a:r>
            <a:r>
              <a:rPr lang="en-US" altLang="ko-KR" dirty="0"/>
              <a:t>. </a:t>
            </a:r>
            <a:r>
              <a:rPr lang="ko-KR" altLang="en-US" dirty="0"/>
              <a:t>이 특징 </a:t>
            </a:r>
            <a:r>
              <a:rPr lang="ko-KR" altLang="en-US" dirty="0" err="1"/>
              <a:t>맵은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층과 </a:t>
            </a:r>
            <a:r>
              <a:rPr lang="ko-KR" altLang="en-US" dirty="0" err="1"/>
              <a:t>컨볼루션층을</a:t>
            </a:r>
            <a:r>
              <a:rPr lang="ko-KR" altLang="en-US" dirty="0"/>
              <a:t> 통과하여 </a:t>
            </a:r>
            <a:r>
              <a:rPr lang="en-US" altLang="ko-KR" dirty="0"/>
              <a:t>t </a:t>
            </a:r>
            <a:r>
              <a:rPr lang="ko-KR" altLang="en-US" dirty="0"/>
              <a:t>순간의</a:t>
            </a:r>
            <a:r>
              <a:rPr lang="en-US" altLang="ko-KR" dirty="0"/>
              <a:t> </a:t>
            </a:r>
            <a:r>
              <a:rPr lang="ko-KR" altLang="en-US" dirty="0"/>
              <a:t>자세를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03879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자세 추적</a:t>
            </a:r>
            <a:r>
              <a:rPr lang="en-US" altLang="ko-KR" baseline="-25000" dirty="0"/>
              <a:t>pose tracking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하나의</a:t>
            </a:r>
            <a:r>
              <a:rPr lang="en-US" altLang="ko-KR" dirty="0"/>
              <a:t> </a:t>
            </a:r>
            <a:r>
              <a:rPr lang="ko-KR" altLang="en-US" dirty="0"/>
              <a:t>프레임에서 여러 명을 구분하고 개개인의 자세를 추정한 다음 이후 프레임에서 자세 단위로 사람을 추적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박스 단위로 사람을 표시했던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10-7(b)]</a:t>
            </a:r>
            <a:r>
              <a:rPr lang="ko-KR" altLang="en-US" dirty="0"/>
              <a:t>의 </a:t>
            </a:r>
            <a:r>
              <a:rPr lang="en-US" altLang="ko-KR" dirty="0"/>
              <a:t>MOT </a:t>
            </a:r>
            <a:r>
              <a:rPr lang="ko-KR" altLang="en-US" dirty="0"/>
              <a:t>문제가 골격 단위로 표시한 사람을 추적하는 문제로 확장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0" y="3645024"/>
            <a:ext cx="8575752" cy="104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80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데이터셋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FLIC: </a:t>
            </a:r>
            <a:r>
              <a:rPr lang="ko-KR" altLang="en-US" dirty="0"/>
              <a:t>영화에서</a:t>
            </a:r>
            <a:r>
              <a:rPr lang="en-US" altLang="ko-KR" dirty="0"/>
              <a:t> 5,003</a:t>
            </a:r>
            <a:r>
              <a:rPr lang="ko-KR" altLang="en-US" dirty="0"/>
              <a:t>장의 정지 영상을 추출하고 상반신에 </a:t>
            </a:r>
            <a:r>
              <a:rPr lang="en-US" altLang="ko-KR" dirty="0"/>
              <a:t>10</a:t>
            </a:r>
            <a:r>
              <a:rPr lang="ko-KR" altLang="en-US" dirty="0"/>
              <a:t>개 랜드마크를 </a:t>
            </a:r>
            <a:r>
              <a:rPr lang="ko-KR" altLang="en-US" dirty="0" err="1"/>
              <a:t>레이블링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LSP: </a:t>
            </a:r>
            <a:r>
              <a:rPr lang="ko-KR" altLang="en-US" dirty="0"/>
              <a:t>운동 장면을 찍은 정지 영상 </a:t>
            </a:r>
            <a:r>
              <a:rPr lang="en-US" altLang="ko-KR" dirty="0"/>
              <a:t>2,000</a:t>
            </a:r>
            <a:r>
              <a:rPr lang="ko-KR" altLang="en-US" dirty="0"/>
              <a:t>장에 대해 </a:t>
            </a:r>
            <a:r>
              <a:rPr lang="en-US" altLang="ko-KR" dirty="0"/>
              <a:t>14</a:t>
            </a:r>
            <a:r>
              <a:rPr lang="ko-KR" altLang="en-US" dirty="0"/>
              <a:t>개 랜드마크를 레이블링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MPII: </a:t>
            </a:r>
            <a:r>
              <a:rPr lang="ko-KR" altLang="en-US" dirty="0"/>
              <a:t>유튜브</a:t>
            </a:r>
            <a:r>
              <a:rPr lang="en-US" altLang="ko-KR" dirty="0"/>
              <a:t> </a:t>
            </a:r>
            <a:r>
              <a:rPr lang="ko-KR" altLang="en-US" dirty="0"/>
              <a:t>비디오에서 수집한 정지 영상을 </a:t>
            </a:r>
            <a:r>
              <a:rPr lang="en-US" altLang="ko-KR" dirty="0"/>
              <a:t>16</a:t>
            </a:r>
            <a:r>
              <a:rPr lang="ko-KR" altLang="en-US" dirty="0"/>
              <a:t>개 랜드마크로 </a:t>
            </a:r>
            <a:r>
              <a:rPr lang="ko-KR" altLang="en-US" dirty="0" err="1"/>
              <a:t>레이블링</a:t>
            </a:r>
            <a:r>
              <a:rPr lang="en-US" altLang="ko-KR" dirty="0"/>
              <a:t>. 25,000</a:t>
            </a:r>
            <a:r>
              <a:rPr lang="ko-KR" altLang="en-US" dirty="0"/>
              <a:t>장 가량의 영상에서 </a:t>
            </a:r>
            <a:r>
              <a:rPr lang="en-US" altLang="ko-KR" dirty="0"/>
              <a:t>4</a:t>
            </a:r>
            <a:r>
              <a:rPr lang="ko-KR" altLang="en-US" dirty="0"/>
              <a:t>만명 넘는 사람을 </a:t>
            </a:r>
            <a:r>
              <a:rPr lang="ko-KR" altLang="en-US" dirty="0" err="1"/>
              <a:t>레이블링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COCO: 20</a:t>
            </a:r>
            <a:r>
              <a:rPr lang="ko-KR" altLang="en-US" dirty="0"/>
              <a:t>만장</a:t>
            </a:r>
            <a:r>
              <a:rPr lang="en-US" altLang="ko-KR" dirty="0"/>
              <a:t> </a:t>
            </a:r>
            <a:r>
              <a:rPr lang="ko-KR" altLang="en-US" dirty="0"/>
              <a:t>이상의</a:t>
            </a:r>
            <a:r>
              <a:rPr lang="en-US" altLang="ko-KR" dirty="0"/>
              <a:t> </a:t>
            </a:r>
            <a:r>
              <a:rPr lang="ko-KR" altLang="en-US" dirty="0"/>
              <a:t>영상에서 </a:t>
            </a:r>
            <a:r>
              <a:rPr lang="en-US" altLang="ko-KR" dirty="0"/>
              <a:t>25</a:t>
            </a:r>
            <a:r>
              <a:rPr lang="ko-KR" altLang="en-US" dirty="0"/>
              <a:t>만명 이상을 </a:t>
            </a:r>
            <a:r>
              <a:rPr lang="en-US" altLang="ko-KR" dirty="0"/>
              <a:t>17</a:t>
            </a:r>
            <a:r>
              <a:rPr lang="ko-KR" altLang="en-US" dirty="0"/>
              <a:t>개 랜드마크로 </a:t>
            </a:r>
            <a:r>
              <a:rPr lang="ko-KR" altLang="en-US" dirty="0" err="1"/>
              <a:t>레이블링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CrowdPose</a:t>
            </a:r>
            <a:r>
              <a:rPr lang="en-US" altLang="ko-KR" dirty="0"/>
              <a:t>: </a:t>
            </a:r>
            <a:r>
              <a:rPr lang="ko-KR" altLang="en-US" dirty="0"/>
              <a:t>군중</a:t>
            </a:r>
            <a:r>
              <a:rPr lang="en-US" altLang="ko-KR" dirty="0"/>
              <a:t> </a:t>
            </a:r>
            <a:r>
              <a:rPr lang="ko-KR" altLang="en-US" dirty="0"/>
              <a:t>영상을 대상으로 </a:t>
            </a:r>
            <a:r>
              <a:rPr lang="ko-KR" altLang="en-US" dirty="0" err="1"/>
              <a:t>레이블링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PoseTrack</a:t>
            </a:r>
            <a:r>
              <a:rPr lang="en-US" altLang="ko-KR" dirty="0"/>
              <a:t>: </a:t>
            </a:r>
            <a:r>
              <a:rPr lang="ko-KR" altLang="en-US" dirty="0"/>
              <a:t>비디오에서 자세 추적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10-18])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15057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857679" cy="5472608"/>
          </a:xfrm>
        </p:spPr>
        <p:txBody>
          <a:bodyPr/>
          <a:lstStyle/>
          <a:p>
            <a:r>
              <a:rPr lang="ko-KR" altLang="en-US" dirty="0"/>
              <a:t>성능 척도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일부 랜드마크만 보이거나 다른 사람과 </a:t>
            </a:r>
            <a:r>
              <a:rPr lang="ko-KR" altLang="en-US" dirty="0" smtClean="0"/>
              <a:t>엉킨 경우 </a:t>
            </a:r>
            <a:r>
              <a:rPr lang="ko-KR" altLang="en-US" dirty="0"/>
              <a:t>많아 성능 측정은 꽤 까다로움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초창기에는 주로 </a:t>
            </a:r>
            <a:r>
              <a:rPr lang="en-US" altLang="ko-KR" dirty="0" err="1"/>
              <a:t>PCP</a:t>
            </a:r>
            <a:r>
              <a:rPr lang="en-US" altLang="ko-KR" baseline="-25000" dirty="0" err="1"/>
              <a:t>Percentage</a:t>
            </a:r>
            <a:r>
              <a:rPr lang="en-US" altLang="ko-KR" baseline="-25000" dirty="0"/>
              <a:t> of Correct Parts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관절과</a:t>
            </a:r>
            <a:r>
              <a:rPr lang="en-US" altLang="ko-KR" dirty="0"/>
              <a:t> </a:t>
            </a:r>
            <a:r>
              <a:rPr lang="ko-KR" altLang="en-US" dirty="0"/>
              <a:t>관절을 잇는 </a:t>
            </a:r>
            <a:r>
              <a:rPr lang="ko-KR" altLang="en-US" dirty="0" err="1"/>
              <a:t>구성품을</a:t>
            </a:r>
            <a:r>
              <a:rPr lang="ko-KR" altLang="en-US" dirty="0"/>
              <a:t> 제대로 찾은 비율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10-19]</a:t>
            </a:r>
            <a:r>
              <a:rPr lang="ko-KR" altLang="en-US" dirty="0"/>
              <a:t>에서 예측한 랜드마크가 점선 원 안에 있으면 제대로 찾았다고 판정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 반지름은 </a:t>
            </a:r>
            <a:r>
              <a:rPr lang="ko-KR" altLang="en-US" dirty="0" err="1"/>
              <a:t>구성품</a:t>
            </a:r>
            <a:r>
              <a:rPr lang="ko-KR" altLang="en-US" dirty="0"/>
              <a:t> 길이의 </a:t>
            </a:r>
            <a:r>
              <a:rPr lang="en-US" altLang="ko-KR" dirty="0"/>
              <a:t>0.5</a:t>
            </a:r>
            <a:r>
              <a:rPr lang="ko-KR" altLang="en-US" dirty="0"/>
              <a:t>이므로 </a:t>
            </a:r>
            <a:r>
              <a:rPr lang="en-US" altLang="ko-KR" dirty="0"/>
              <a:t>PCP@0.5</a:t>
            </a:r>
            <a:r>
              <a:rPr lang="ko-KR" altLang="en-US" dirty="0"/>
              <a:t>라고 표기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원의 반지름을 바꾸면서 </a:t>
            </a:r>
            <a:r>
              <a:rPr lang="en-US" altLang="ko-KR" dirty="0"/>
              <a:t>PCP@0.1, PCP@0.2, …</a:t>
            </a:r>
            <a:r>
              <a:rPr lang="ko-KR" altLang="en-US" dirty="0"/>
              <a:t>를 측정하여 그래프를 그리면 </a:t>
            </a:r>
            <a:r>
              <a:rPr lang="en-US" altLang="ko-KR" dirty="0"/>
              <a:t>PCP </a:t>
            </a:r>
            <a:r>
              <a:rPr lang="ko-KR" altLang="en-US" dirty="0"/>
              <a:t>곡선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287192"/>
            <a:ext cx="4824536" cy="23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18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err="1"/>
              <a:t>구성품이</a:t>
            </a:r>
            <a:r>
              <a:rPr lang="ko-KR" altLang="en-US" dirty="0"/>
              <a:t> 영상에 짧게 나타나는 경우 </a:t>
            </a:r>
            <a:r>
              <a:rPr lang="en-US" altLang="ko-KR" dirty="0"/>
              <a:t>PCP</a:t>
            </a:r>
            <a:r>
              <a:rPr lang="ko-KR" altLang="en-US" dirty="0"/>
              <a:t>는 너무 큰 벌점을 주는 경향이 있어 현재는 잘</a:t>
            </a:r>
            <a:r>
              <a:rPr lang="en-US" altLang="ko-KR" dirty="0"/>
              <a:t> </a:t>
            </a:r>
            <a:r>
              <a:rPr lang="ko-KR" altLang="en-US" dirty="0"/>
              <a:t>사용하지 않음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현재는 랜드마크별로 제대로 찾았는지 측정하는 척도를 주로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PCKh@0.5: </a:t>
            </a:r>
            <a:r>
              <a:rPr lang="ko-KR" altLang="en-US" dirty="0"/>
              <a:t>랜드마크가</a:t>
            </a:r>
            <a:r>
              <a:rPr lang="en-US" altLang="ko-KR" dirty="0"/>
              <a:t> </a:t>
            </a:r>
            <a:r>
              <a:rPr lang="ko-KR" altLang="en-US" dirty="0"/>
              <a:t>머리 </a:t>
            </a:r>
            <a:r>
              <a:rPr lang="ko-KR" altLang="en-US" dirty="0" err="1"/>
              <a:t>구성품</a:t>
            </a:r>
            <a:r>
              <a:rPr lang="ko-KR" altLang="en-US" dirty="0"/>
              <a:t> 길이의 </a:t>
            </a:r>
            <a:r>
              <a:rPr lang="en-US" altLang="ko-KR" dirty="0"/>
              <a:t>0.5 </a:t>
            </a:r>
            <a:r>
              <a:rPr lang="ko-KR" altLang="en-US" dirty="0"/>
              <a:t>이내에 있으면 맞다고 판정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PCK@0.2: </a:t>
            </a:r>
            <a:r>
              <a:rPr lang="ko-KR" altLang="en-US" dirty="0"/>
              <a:t>몸통</a:t>
            </a:r>
            <a:r>
              <a:rPr lang="en-US" altLang="ko-KR" dirty="0"/>
              <a:t> </a:t>
            </a:r>
            <a:r>
              <a:rPr lang="ko-KR" altLang="en-US" dirty="0"/>
              <a:t>직경의 </a:t>
            </a:r>
            <a:r>
              <a:rPr lang="en-US" altLang="ko-KR" dirty="0"/>
              <a:t>0.2 </a:t>
            </a:r>
            <a:r>
              <a:rPr lang="ko-KR" altLang="en-US" dirty="0"/>
              <a:t>이내에 있으면 맞다고 판정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검출이 사용하는 </a:t>
            </a:r>
            <a:r>
              <a:rPr lang="en-US" altLang="ko-KR" dirty="0"/>
              <a:t>AP</a:t>
            </a:r>
            <a:r>
              <a:rPr lang="ko-KR" altLang="en-US" dirty="0"/>
              <a:t>와 </a:t>
            </a:r>
            <a:r>
              <a:rPr lang="en-US" altLang="ko-KR" dirty="0" err="1"/>
              <a:t>mAP</a:t>
            </a:r>
            <a:r>
              <a:rPr lang="ko-KR" altLang="en-US" dirty="0"/>
              <a:t>를 척도로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이때 </a:t>
            </a:r>
            <a:r>
              <a:rPr lang="en-US" altLang="ko-KR" dirty="0" err="1"/>
              <a:t>IoU</a:t>
            </a:r>
            <a:r>
              <a:rPr lang="ko-KR" altLang="en-US" dirty="0"/>
              <a:t> 대신 </a:t>
            </a:r>
            <a:r>
              <a:rPr lang="en-US" altLang="ko-KR" dirty="0" err="1"/>
              <a:t>OKS</a:t>
            </a:r>
            <a:r>
              <a:rPr lang="en-US" altLang="ko-KR" baseline="-25000" dirty="0" err="1"/>
              <a:t>Object</a:t>
            </a:r>
            <a:r>
              <a:rPr lang="en-US" altLang="ko-KR" baseline="-25000" dirty="0"/>
              <a:t> </a:t>
            </a:r>
            <a:r>
              <a:rPr lang="en-US" altLang="ko-KR" baseline="-25000" dirty="0" err="1"/>
              <a:t>Keypoint</a:t>
            </a:r>
            <a:r>
              <a:rPr lang="en-US" altLang="ko-KR" baseline="-25000" dirty="0"/>
              <a:t> Similarity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8" y="4365104"/>
            <a:ext cx="7992888" cy="2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75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BlazePose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자세 추정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BlazePose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33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랜드마크로</a:t>
            </a:r>
            <a:r>
              <a:rPr lang="en-US" altLang="ko-KR" dirty="0"/>
              <a:t> </a:t>
            </a:r>
            <a:r>
              <a:rPr lang="ko-KR" altLang="en-US" dirty="0"/>
              <a:t>자세 표현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10-15(a)])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COCO</a:t>
            </a:r>
            <a:r>
              <a:rPr lang="ko-KR" altLang="en-US" dirty="0"/>
              <a:t>의 </a:t>
            </a:r>
            <a:r>
              <a:rPr lang="en-US" altLang="ko-KR" dirty="0"/>
              <a:t>17</a:t>
            </a:r>
            <a:r>
              <a:rPr lang="ko-KR" altLang="en-US" dirty="0"/>
              <a:t>개보다 많아 응용 범위 넓음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깊이 정보를 얼추 추정하여 랜드마크를 </a:t>
            </a:r>
            <a:r>
              <a:rPr lang="en-US" altLang="ko-KR" dirty="0"/>
              <a:t>3</a:t>
            </a:r>
            <a:r>
              <a:rPr lang="ko-KR" altLang="en-US" dirty="0"/>
              <a:t>차원 좌표로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좌표</a:t>
            </a:r>
            <a:r>
              <a:rPr lang="en-US" altLang="ko-KR" dirty="0"/>
              <a:t> </a:t>
            </a:r>
            <a:r>
              <a:rPr lang="ko-KR" altLang="en-US" dirty="0"/>
              <a:t>회귀와</a:t>
            </a:r>
            <a:r>
              <a:rPr lang="en-US" altLang="ko-KR" dirty="0"/>
              <a:t> </a:t>
            </a:r>
            <a:r>
              <a:rPr lang="ko-KR" altLang="en-US" dirty="0"/>
              <a:t>열지도 회귀를 둘 다 사용하여 성능 향상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학습할 때는 열지도 출력에 대해 손실 함수를 계산하여 학습 성능을 높임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추론</a:t>
            </a:r>
            <a:r>
              <a:rPr lang="en-US" altLang="ko-KR" dirty="0"/>
              <a:t>(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r>
              <a:rPr lang="ko-KR" altLang="en-US" dirty="0"/>
              <a:t> 과정에서는 열지도 출력 부분을 떼내고 </a:t>
            </a:r>
            <a:r>
              <a:rPr lang="en-US" altLang="ko-KR" dirty="0"/>
              <a:t>33*3 </a:t>
            </a:r>
            <a:r>
              <a:rPr lang="ko-KR" altLang="en-US" dirty="0" err="1"/>
              <a:t>텐서</a:t>
            </a:r>
            <a:r>
              <a:rPr lang="ko-KR" altLang="en-US" dirty="0"/>
              <a:t> 출력을 취함</a:t>
            </a:r>
            <a:r>
              <a:rPr lang="en-US" altLang="ko-KR" dirty="0"/>
              <a:t>(33</a:t>
            </a:r>
            <a:r>
              <a:rPr lang="ko-KR" altLang="en-US" dirty="0"/>
              <a:t>개 랜드마크에 대해 </a:t>
            </a:r>
            <a:r>
              <a:rPr lang="en-US" altLang="ko-KR" dirty="0"/>
              <a:t>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좌표와 보이는지 여부 표시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몸 전체 </a:t>
            </a:r>
            <a:r>
              <a:rPr lang="en-US" altLang="ko-KR" dirty="0"/>
              <a:t>ROI</a:t>
            </a:r>
            <a:r>
              <a:rPr lang="ko-KR" altLang="en-US" dirty="0"/>
              <a:t>를 직접 찾는 일이 어려워 </a:t>
            </a:r>
            <a:r>
              <a:rPr lang="en-US" altLang="ko-KR" dirty="0" err="1"/>
              <a:t>BlazeFace</a:t>
            </a:r>
            <a:r>
              <a:rPr lang="ko-KR" altLang="en-US" dirty="0"/>
              <a:t>로 얼굴을 찾은 다음 어깨 중심 두 개와 엉덩이 중심 두 개를 잇는 선을 기준으로 전신 </a:t>
            </a:r>
            <a:r>
              <a:rPr lang="en-US" altLang="ko-KR" dirty="0"/>
              <a:t>ROI </a:t>
            </a:r>
            <a:r>
              <a:rPr lang="ko-KR" altLang="en-US" dirty="0"/>
              <a:t>검출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빠른 계산을 위해 </a:t>
            </a:r>
            <a:r>
              <a:rPr lang="en-US" altLang="ko-KR" dirty="0"/>
              <a:t>ROI </a:t>
            </a:r>
            <a:r>
              <a:rPr lang="ko-KR" altLang="en-US" dirty="0"/>
              <a:t>검출은 첫 프레임에만 적용하고 이후에는 랜드마크로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54487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BlazePose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자세 추정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8234117" cy="380937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529929" y="3016250"/>
            <a:ext cx="3096344" cy="849749"/>
            <a:chOff x="5529929" y="3016250"/>
            <a:chExt cx="3096344" cy="849749"/>
          </a:xfrm>
        </p:grpSpPr>
        <p:cxnSp>
          <p:nvCxnSpPr>
            <p:cNvPr id="6" name="직선 화살표 연결선 5"/>
            <p:cNvCxnSpPr/>
            <p:nvPr/>
          </p:nvCxnSpPr>
          <p:spPr>
            <a:xfrm flipH="1">
              <a:off x="5544108" y="3381094"/>
              <a:ext cx="180020" cy="48490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29929" y="3016250"/>
              <a:ext cx="3096344" cy="36484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>
                  <a:solidFill>
                    <a:srgbClr val="0000FF"/>
                  </a:solidFill>
                </a:rPr>
                <a:t>전경과 배경을 분할하라는 지시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06369" y="2651406"/>
            <a:ext cx="3096344" cy="1225343"/>
            <a:chOff x="3906369" y="2651406"/>
            <a:chExt cx="3096344" cy="1225343"/>
          </a:xfrm>
        </p:grpSpPr>
        <p:cxnSp>
          <p:nvCxnSpPr>
            <p:cNvPr id="9" name="직선 화살표 연결선 8"/>
            <p:cNvCxnSpPr/>
            <p:nvPr/>
          </p:nvCxnSpPr>
          <p:spPr>
            <a:xfrm flipH="1">
              <a:off x="4716016" y="3028195"/>
              <a:ext cx="324036" cy="84855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06369" y="2651406"/>
              <a:ext cx="3096344" cy="36484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>
                  <a:solidFill>
                    <a:srgbClr val="0000FF"/>
                  </a:solidFill>
                </a:rPr>
                <a:t>비디오로 간주하라는 지시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8996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BlazePose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자세 추정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8014719" cy="540511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835696" y="2055897"/>
            <a:ext cx="2448272" cy="581015"/>
            <a:chOff x="1835696" y="2055897"/>
            <a:chExt cx="2448272" cy="581015"/>
          </a:xfrm>
        </p:grpSpPr>
        <p:cxnSp>
          <p:nvCxnSpPr>
            <p:cNvPr id="6" name="직선 화살표 연결선 5"/>
            <p:cNvCxnSpPr/>
            <p:nvPr/>
          </p:nvCxnSpPr>
          <p:spPr>
            <a:xfrm flipH="1">
              <a:off x="1835696" y="2317680"/>
              <a:ext cx="612068" cy="31923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447764" y="2055897"/>
              <a:ext cx="1836204" cy="36484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>
                  <a:solidFill>
                    <a:srgbClr val="0000FF"/>
                  </a:solidFill>
                </a:rPr>
                <a:t>(</a:t>
              </a:r>
              <a:r>
                <a:rPr lang="en-US" altLang="ko-KR" sz="1600" dirty="0" err="1">
                  <a:solidFill>
                    <a:srgbClr val="0000FF"/>
                  </a:solidFill>
                </a:rPr>
                <a:t>x,y,z</a:t>
              </a:r>
              <a:r>
                <a:rPr lang="en-US" altLang="ko-KR" sz="1600" dirty="0">
                  <a:solidFill>
                    <a:srgbClr val="0000FF"/>
                  </a:solidFill>
                </a:rPr>
                <a:t>) </a:t>
              </a:r>
              <a:r>
                <a:rPr lang="ko-KR" altLang="en-US" sz="1600" dirty="0">
                  <a:solidFill>
                    <a:srgbClr val="0000FF"/>
                  </a:solidFill>
                </a:rPr>
                <a:t>좌표를 가짐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209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BlazePose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이용한 자세 추정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8255412" cy="367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44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행동 분류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사람의 인식 능력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다른 사람의 행동을 정확히 인식하고 이전에 취득한 지식과 현재 상황 결합하여 상대 의도를 능숙하게 추론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행동 분류를 넘어 행동 이해</a:t>
            </a:r>
            <a:r>
              <a:rPr lang="en-US" altLang="ko-KR" baseline="-25000" dirty="0"/>
              <a:t>action understanding</a:t>
            </a:r>
            <a:r>
              <a:rPr lang="ko-KR" altLang="en-US" dirty="0"/>
              <a:t>까지 능숙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컴퓨터</a:t>
            </a:r>
            <a:r>
              <a:rPr lang="en-US" altLang="ko-KR" dirty="0"/>
              <a:t> </a:t>
            </a:r>
            <a:r>
              <a:rPr lang="ko-KR" altLang="en-US" dirty="0"/>
              <a:t>비전의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행동 이해로 나아가지 못함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정지 영상 또는 비디오를 분석해 미리 정해진 몇 가지 행동으로 분류하는 정도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397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광류</a:t>
            </a:r>
            <a:r>
              <a:rPr lang="en-US" altLang="ko-KR" baseline="-25000" dirty="0"/>
              <a:t>optical flow</a:t>
            </a:r>
            <a:endParaRPr lang="en-US" altLang="ko-KR" dirty="0"/>
          </a:p>
          <a:p>
            <a:pPr lvl="1"/>
            <a:r>
              <a:rPr lang="ko-KR" altLang="en-US" dirty="0"/>
              <a:t>움직이는 물체는 명암 변화 일으킴</a:t>
            </a:r>
            <a:endParaRPr lang="en-US" altLang="ko-KR" dirty="0"/>
          </a:p>
          <a:p>
            <a:pPr lvl="1"/>
            <a:r>
              <a:rPr lang="ko-KR" altLang="en-US" dirty="0"/>
              <a:t>명암 변화를 분석하면 역으로 물체의 모션 정보 알아낼 수 있음</a:t>
            </a:r>
            <a:endParaRPr lang="en-US" altLang="ko-KR" dirty="0"/>
          </a:p>
          <a:p>
            <a:pPr lvl="1"/>
            <a:r>
              <a:rPr lang="ko-KR" altLang="en-US" dirty="0" err="1"/>
              <a:t>화소별로</a:t>
            </a:r>
            <a:r>
              <a:rPr lang="ko-KR" altLang="en-US" dirty="0"/>
              <a:t> 모션 벡터를 추정해 기록한 </a:t>
            </a:r>
            <a:r>
              <a:rPr lang="ko-KR" altLang="en-US" dirty="0" err="1"/>
              <a:t>맵을</a:t>
            </a:r>
            <a:r>
              <a:rPr lang="ko-KR" altLang="en-US" dirty="0"/>
              <a:t> 광류라고 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모션 벡터 추정의 애매함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011411"/>
            <a:ext cx="5688632" cy="34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641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행동 분류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데이터셋</a:t>
            </a:r>
            <a:endParaRPr lang="en-US" altLang="ko-KR" dirty="0"/>
          </a:p>
          <a:p>
            <a:pPr lvl="1"/>
            <a:r>
              <a:rPr lang="en-US" altLang="ko-KR" dirty="0"/>
              <a:t>Kinetics: 700</a:t>
            </a:r>
            <a:r>
              <a:rPr lang="ko-KR" altLang="en-US" dirty="0"/>
              <a:t>부류로</a:t>
            </a:r>
            <a:r>
              <a:rPr lang="en-US" altLang="ko-KR" dirty="0"/>
              <a:t> </a:t>
            </a:r>
            <a:r>
              <a:rPr lang="ko-KR" altLang="en-US" dirty="0" err="1"/>
              <a:t>레이블링된</a:t>
            </a:r>
            <a:r>
              <a:rPr lang="en-US" altLang="ko-KR" dirty="0"/>
              <a:t> </a:t>
            </a:r>
            <a:r>
              <a:rPr lang="ko-KR" altLang="en-US" dirty="0"/>
              <a:t>비디오가 </a:t>
            </a:r>
            <a:r>
              <a:rPr lang="en-US" altLang="ko-KR" dirty="0"/>
              <a:t>65</a:t>
            </a:r>
            <a:r>
              <a:rPr lang="ko-KR" altLang="en-US" dirty="0"/>
              <a:t>만개</a:t>
            </a:r>
            <a:r>
              <a:rPr lang="en-US" altLang="ko-KR" dirty="0"/>
              <a:t>(</a:t>
            </a:r>
            <a:r>
              <a:rPr lang="ko-KR" altLang="en-US" dirty="0"/>
              <a:t>비디오는 약 </a:t>
            </a:r>
            <a:r>
              <a:rPr lang="en-US" altLang="ko-KR" dirty="0"/>
              <a:t>10</a:t>
            </a:r>
            <a:r>
              <a:rPr lang="ko-KR" altLang="en-US" dirty="0"/>
              <a:t>초 분량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HAA500: 500</a:t>
            </a:r>
            <a:r>
              <a:rPr lang="ko-KR" altLang="en-US" dirty="0"/>
              <a:t>부류로 </a:t>
            </a:r>
            <a:r>
              <a:rPr lang="ko-KR" altLang="en-US" dirty="0" err="1"/>
              <a:t>레이블링된</a:t>
            </a:r>
            <a:r>
              <a:rPr lang="ko-KR" altLang="en-US" dirty="0"/>
              <a:t> 비디오가 </a:t>
            </a:r>
            <a:r>
              <a:rPr lang="en-US" altLang="ko-KR" dirty="0"/>
              <a:t>59</a:t>
            </a:r>
            <a:r>
              <a:rPr lang="ko-KR" altLang="en-US" dirty="0"/>
              <a:t>만개</a:t>
            </a:r>
            <a:r>
              <a:rPr lang="en-US" altLang="ko-KR" dirty="0"/>
              <a:t>. </a:t>
            </a:r>
            <a:r>
              <a:rPr lang="ko-KR" altLang="en-US" dirty="0"/>
              <a:t>원자 수준의 </a:t>
            </a:r>
            <a:r>
              <a:rPr lang="ko-KR" altLang="en-US"/>
              <a:t>행동 부류 레이블링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64" y="2239295"/>
            <a:ext cx="6137188" cy="435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22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행동 분류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행동 분류</a:t>
            </a:r>
            <a:r>
              <a:rPr lang="en-US" altLang="ko-KR" baseline="-25000" dirty="0"/>
              <a:t>action classification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컨볼루션</a:t>
            </a:r>
            <a:endParaRPr lang="en-US" altLang="ko-KR" dirty="0"/>
          </a:p>
          <a:p>
            <a:pPr lvl="2"/>
            <a:r>
              <a:rPr lang="ko-KR" altLang="en-US" dirty="0"/>
              <a:t>비디오는 </a:t>
            </a:r>
            <a:r>
              <a:rPr lang="en-US" altLang="ko-KR" dirty="0"/>
              <a:t>3</a:t>
            </a:r>
            <a:r>
              <a:rPr lang="ko-KR" altLang="en-US" dirty="0"/>
              <a:t>차원 공간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 err="1"/>
              <a:t>spatio</a:t>
            </a:r>
            <a:r>
              <a:rPr lang="en-US" altLang="ko-KR" dirty="0"/>
              <a:t>-temporal </a:t>
            </a:r>
            <a:r>
              <a:rPr lang="ko-KR" altLang="en-US" dirty="0"/>
              <a:t>공간을</a:t>
            </a:r>
            <a:r>
              <a:rPr lang="en-US" altLang="ko-KR" dirty="0"/>
              <a:t> </a:t>
            </a:r>
            <a:r>
              <a:rPr lang="ko-KR" altLang="en-US" dirty="0"/>
              <a:t>형성하므로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컨볼루션은</a:t>
            </a:r>
            <a:r>
              <a:rPr lang="ko-KR" altLang="en-US" dirty="0"/>
              <a:t> 자연스런 선택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실제로는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컨볼루션을</a:t>
            </a:r>
            <a:r>
              <a:rPr lang="ko-KR" altLang="en-US" dirty="0"/>
              <a:t> 더 많이 사용</a:t>
            </a:r>
            <a:endParaRPr lang="en-US" altLang="ko-KR" dirty="0"/>
          </a:p>
          <a:p>
            <a:pPr lvl="2"/>
            <a:r>
              <a:rPr lang="ko-KR" altLang="en-US" dirty="0" err="1"/>
              <a:t>컨볼루션</a:t>
            </a:r>
            <a:r>
              <a:rPr lang="ko-KR" altLang="en-US" dirty="0"/>
              <a:t> 신경망으로 </a:t>
            </a:r>
            <a:r>
              <a:rPr lang="ko-KR" altLang="en-US" dirty="0" err="1"/>
              <a:t>프레임별</a:t>
            </a:r>
            <a:r>
              <a:rPr lang="ko-KR" altLang="en-US" dirty="0"/>
              <a:t> 특징을 추출하고 </a:t>
            </a:r>
            <a:r>
              <a:rPr lang="en-US" altLang="ko-KR" dirty="0"/>
              <a:t>LSTM</a:t>
            </a:r>
            <a:r>
              <a:rPr lang="ko-KR" altLang="en-US" dirty="0"/>
              <a:t>으로 </a:t>
            </a:r>
            <a:r>
              <a:rPr lang="ko-KR" altLang="en-US" dirty="0" err="1"/>
              <a:t>시계열</a:t>
            </a:r>
            <a:r>
              <a:rPr lang="ko-KR" altLang="en-US" dirty="0"/>
              <a:t> 처리하는 모델</a:t>
            </a:r>
            <a:endParaRPr lang="en-US" altLang="ko-KR" dirty="0"/>
          </a:p>
          <a:p>
            <a:pPr lvl="2"/>
            <a:r>
              <a:rPr lang="ko-KR" altLang="en-US" dirty="0"/>
              <a:t>프레임에서 추출한 특징과 </a:t>
            </a:r>
            <a:r>
              <a:rPr lang="ko-KR" altLang="en-US" dirty="0" err="1"/>
              <a:t>광류를</a:t>
            </a:r>
            <a:r>
              <a:rPr lang="ko-KR" altLang="en-US" dirty="0"/>
              <a:t> 결합하는 방법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92896"/>
            <a:ext cx="5871632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9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행동 분류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행동 분류는 아주 어려운 문제로 아직 사람 성능에 미치지 못함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행동 예측</a:t>
            </a:r>
            <a:r>
              <a:rPr lang="en-US" altLang="ko-KR" baseline="-25000" dirty="0"/>
              <a:t>action prediction</a:t>
            </a:r>
            <a:r>
              <a:rPr lang="ko-KR" altLang="en-US" dirty="0"/>
              <a:t>은 행동 </a:t>
            </a:r>
            <a:r>
              <a:rPr lang="ko-KR" altLang="en-US"/>
              <a:t>분류보다 어려움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중요한 미래 연구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24648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261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err="1"/>
                  <a:t>광류</a:t>
                </a:r>
                <a:r>
                  <a:rPr lang="ko-KR" altLang="en-US" dirty="0"/>
                  <a:t> 추정 방법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밝기 항상성 가정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연속한 영상에서 같은 물체는 같은 명암으로 나타남</a:t>
                </a:r>
                <a:r>
                  <a:rPr lang="en-US" altLang="ko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ko-KR" altLang="en-US" dirty="0"/>
                  <a:t>가 충분히 작다고 가정하면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테일러</a:t>
                </a:r>
                <a:r>
                  <a:rPr lang="ko-KR" altLang="en-US" dirty="0"/>
                  <a:t> 급수에 따라 식 </a:t>
                </a:r>
                <a:r>
                  <a:rPr lang="en-US" altLang="ko-KR" dirty="0"/>
                  <a:t>(10.2) </a:t>
                </a:r>
                <a:r>
                  <a:rPr lang="ko-KR" altLang="en-US" dirty="0"/>
                  <a:t>성립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비디오에서는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altLang="ko-KR" dirty="0"/>
                  <a:t>=1/30</a:t>
                </a:r>
                <a:r>
                  <a:rPr lang="ko-KR" altLang="en-US" dirty="0"/>
                  <a:t>초로서 충분히 작음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2</a:t>
                </a:r>
                <a:r>
                  <a:rPr lang="ko-KR" altLang="en-US" dirty="0"/>
                  <a:t>차 항 무시하고 밝기 항상성 적용하면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모션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로 대치하면</a:t>
                </a: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>
                <a:blip r:embed="rId2"/>
                <a:stretch>
                  <a:fillRect l="-63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73" y="2433404"/>
            <a:ext cx="7450437" cy="563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73" y="3704242"/>
            <a:ext cx="3365179" cy="6608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69" y="5215336"/>
            <a:ext cx="2857627" cy="6619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9912" y="5366284"/>
            <a:ext cx="489654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err="1">
                <a:solidFill>
                  <a:srgbClr val="0000FF"/>
                </a:solidFill>
              </a:rPr>
              <a:t>광류</a:t>
            </a:r>
            <a:r>
              <a:rPr lang="ko-KR" altLang="en-US" sz="1600" dirty="0">
                <a:solidFill>
                  <a:srgbClr val="0000FF"/>
                </a:solidFill>
              </a:rPr>
              <a:t> 조건식</a:t>
            </a:r>
            <a:r>
              <a:rPr lang="en-US" altLang="ko-KR" sz="1600" dirty="0">
                <a:solidFill>
                  <a:srgbClr val="0000FF"/>
                </a:solidFill>
              </a:rPr>
              <a:t>(</a:t>
            </a:r>
            <a:r>
              <a:rPr lang="ko-KR" altLang="en-US" sz="1600" dirty="0">
                <a:solidFill>
                  <a:srgbClr val="0000FF"/>
                </a:solidFill>
              </a:rPr>
              <a:t>대부분 알고리즘이 사용하는 일반 공식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598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모션 벡터와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광류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예시 </a:t>
                </a:r>
                <a:r>
                  <a:rPr lang="en-US" altLang="ko-KR" dirty="0"/>
                  <a:t>10-1] </a:t>
                </a:r>
                <a:r>
                  <a:rPr lang="ko-KR" altLang="en-US" dirty="0" err="1"/>
                  <a:t>광류</a:t>
                </a:r>
                <a:r>
                  <a:rPr lang="ko-KR" altLang="en-US" dirty="0"/>
                  <a:t> 조건식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단순함을 위해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ko-KR" altLang="en-US" dirty="0"/>
                  <a:t>를 이웃 화소와 명암 차이로 계산하면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10-3]</a:t>
                </a:r>
                <a:r>
                  <a:rPr lang="ko-KR" altLang="en-US" dirty="0"/>
                  <a:t>의 노란 표시된 </a:t>
                </a:r>
                <a:r>
                  <a:rPr lang="ko-KR" altLang="en-US" dirty="0" err="1"/>
                  <a:t>화소에</a:t>
                </a:r>
                <a:r>
                  <a:rPr lang="ko-KR" altLang="en-US" dirty="0"/>
                  <a:t> 위 식을 적용하면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이들 값을 </a:t>
                </a:r>
                <a:r>
                  <a:rPr lang="ko-KR" altLang="en-US" dirty="0" err="1"/>
                  <a:t>광류</a:t>
                </a:r>
                <a:r>
                  <a:rPr lang="ko-KR" altLang="en-US" dirty="0"/>
                  <a:t> 조건식에 대입하면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92896"/>
            <a:ext cx="7056784" cy="5618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3943946"/>
            <a:ext cx="7416824" cy="5651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5481975"/>
            <a:ext cx="1695687" cy="38105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83568" y="5734745"/>
            <a:ext cx="7560840" cy="790599"/>
            <a:chOff x="683568" y="5498311"/>
            <a:chExt cx="7560840" cy="790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3568" y="5928870"/>
                  <a:ext cx="7560840" cy="360040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rtlCol="0" anchor="ctr">
                  <a:normAutofit/>
                </a:bodyPr>
                <a:lstStyle/>
                <a:p>
                  <a:r>
                    <a:rPr lang="ko-KR" altLang="en-US" sz="1600" dirty="0">
                      <a:solidFill>
                        <a:srgbClr val="0000FF"/>
                      </a:solidFill>
                    </a:rPr>
                    <a:t>유일한 해를 확정하지 못함</a:t>
                  </a:r>
                  <a:r>
                    <a:rPr lang="en-US" altLang="ko-KR" sz="1600" dirty="0">
                      <a:solidFill>
                        <a:srgbClr val="0000FF"/>
                      </a:solidFill>
                    </a:rPr>
                    <a:t>(</a:t>
                  </a:r>
                  <a:r>
                    <a:rPr lang="ko-KR" altLang="en-US" sz="1600" dirty="0">
                      <a:solidFill>
                        <a:srgbClr val="0000FF"/>
                      </a:solidFill>
                    </a:rPr>
                    <a:t>단지 모션 벡터 </a:t>
                  </a:r>
                  <a14:m>
                    <m:oMath xmlns:m="http://schemas.openxmlformats.org/officeDocument/2006/math">
                      <m:r>
                        <a:rPr lang="en-US" altLang="ko-KR" sz="1600" b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altLang="ko-KR" sz="16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1600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1600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600" i="1" dirty="0" err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600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ko-KR" altLang="en-US" sz="1600" dirty="0">
                      <a:solidFill>
                        <a:srgbClr val="0000FF"/>
                      </a:solidFill>
                    </a:rPr>
                    <a:t>가 만족해야 할 조건식 제공</a:t>
                  </a:r>
                  <a:r>
                    <a:rPr lang="en-US" altLang="ko-KR" sz="1600" dirty="0">
                      <a:solidFill>
                        <a:srgbClr val="0000FF"/>
                      </a:solidFill>
                    </a:rPr>
                    <a:t>)</a:t>
                  </a:r>
                  <a:endParaRPr lang="ko-KR" altLang="en-US" sz="16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5928870"/>
                  <a:ext cx="7560840" cy="360040"/>
                </a:xfrm>
                <a:prstGeom prst="rect">
                  <a:avLst/>
                </a:prstGeom>
                <a:blipFill>
                  <a:blip r:embed="rId6"/>
                  <a:stretch>
                    <a:fillRect l="-403" t="-1695" r="-484" b="-186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/>
            <p:cNvCxnSpPr/>
            <p:nvPr/>
          </p:nvCxnSpPr>
          <p:spPr>
            <a:xfrm flipV="1">
              <a:off x="1628218" y="5498311"/>
              <a:ext cx="0" cy="39600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8451121"/>
      </p:ext>
    </p:extLst>
  </p:cSld>
  <p:clrMapOvr>
    <a:masterClrMapping/>
  </p:clrMapOvr>
</p:sld>
</file>

<file path=ppt/theme/theme1.xml><?xml version="1.0" encoding="utf-8"?>
<a:theme xmlns:a="http://schemas.openxmlformats.org/drawingml/2006/main" name="컴퓨터 비전과 딥러닝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5272</TotalTime>
  <Words>2813</Words>
  <Application>Microsoft Office PowerPoint</Application>
  <PresentationFormat>화면 슬라이드 쇼(4:3)</PresentationFormat>
  <Paragraphs>606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1" baseType="lpstr">
      <vt:lpstr>굴림</vt:lpstr>
      <vt:lpstr>Arial</vt:lpstr>
      <vt:lpstr>맑은 고딕</vt:lpstr>
      <vt:lpstr>Wingdings</vt:lpstr>
      <vt:lpstr>HY견고딕</vt:lpstr>
      <vt:lpstr>Cambria Math</vt:lpstr>
      <vt:lpstr>Tahoma</vt:lpstr>
      <vt:lpstr>컴퓨터 비전과 딥러닝</vt:lpstr>
      <vt:lpstr>PowerPoint 프레젠테이션</vt:lpstr>
      <vt:lpstr>Chapter 10 동적 비전</vt:lpstr>
      <vt:lpstr>PowerPoint 프레젠테이션</vt:lpstr>
      <vt:lpstr>Preview </vt:lpstr>
      <vt:lpstr>10.1 모션 분석 </vt:lpstr>
      <vt:lpstr>10.1 모션 분석 </vt:lpstr>
      <vt:lpstr>10.1.1 모션 벡터와 광류 </vt:lpstr>
      <vt:lpstr>10.1.1 모션 벡터와 광류 </vt:lpstr>
      <vt:lpstr>10.1.1 모션 벡터와 광류 </vt:lpstr>
      <vt:lpstr>10.1.1 모션 벡터와 광류 </vt:lpstr>
      <vt:lpstr>10.1.1 모션 벡터와 광류 </vt:lpstr>
      <vt:lpstr>10.1.1 모션 벡터와 광류 </vt:lpstr>
      <vt:lpstr>10.1.1 모션 벡터와 광류 </vt:lpstr>
      <vt:lpstr>10.1.1 모션 벡터와 광류 </vt:lpstr>
      <vt:lpstr>10.1.1 모션 벡터와 광류 </vt:lpstr>
      <vt:lpstr>10.1.1 모션 벡터와 광류 </vt:lpstr>
      <vt:lpstr>10.1.1 모션 벡터와 광류 </vt:lpstr>
      <vt:lpstr>10.1.2 딥러닝 기반 광류 추정 </vt:lpstr>
      <vt:lpstr>10.1.2 딥러닝 기반 광류 추정 </vt:lpstr>
      <vt:lpstr>10.2 추적 </vt:lpstr>
      <vt:lpstr>10.2.1 문제의 이해 </vt:lpstr>
      <vt:lpstr>10.2.1 문제의 이해 </vt:lpstr>
      <vt:lpstr>10.2.1 문제의 이해 </vt:lpstr>
      <vt:lpstr>10.2.1 문제의 이해 </vt:lpstr>
      <vt:lpstr>10.2.2 MOT의 성능 측정 </vt:lpstr>
      <vt:lpstr>10.2.2 MOT의 성능 측정 </vt:lpstr>
      <vt:lpstr>10.2.3 딥러닝 기반 추적 </vt:lpstr>
      <vt:lpstr>10.2.3 딥러닝 기반 추적 </vt:lpstr>
      <vt:lpstr>10.2.3 딥러닝 기반 추적 </vt:lpstr>
      <vt:lpstr>10.2.3 딥러닝 기반 추적 </vt:lpstr>
      <vt:lpstr>10.2.4 프로그래밍 실습: SORT로 사람 추적 </vt:lpstr>
      <vt:lpstr>10.2.4 프로그래밍 실습: SORT로 사람 추적 </vt:lpstr>
      <vt:lpstr>10.2.4 프로그래밍 실습: SORT로 사람 추적 </vt:lpstr>
      <vt:lpstr>10.3 MediaPipe를 이용해 비디오에서 사람 인식 </vt:lpstr>
      <vt:lpstr>10.3.1 얼굴 검출 </vt:lpstr>
      <vt:lpstr>10.3.1 얼굴 검출 </vt:lpstr>
      <vt:lpstr>10.3.1 얼굴 검출 </vt:lpstr>
      <vt:lpstr>10.3.1 얼굴 검출 </vt:lpstr>
      <vt:lpstr>10.3.1 얼굴 검출 </vt:lpstr>
      <vt:lpstr>10.3.1 얼굴 검출 </vt:lpstr>
      <vt:lpstr>10.3.1 얼굴 검출 </vt:lpstr>
      <vt:lpstr>10.3.1 얼굴 검출 </vt:lpstr>
      <vt:lpstr>10.3.1 얼굴 검출 </vt:lpstr>
      <vt:lpstr>10.3.2 얼굴 그물망 검출 </vt:lpstr>
      <vt:lpstr>10.3.2 얼굴 그물망 검출 </vt:lpstr>
      <vt:lpstr>10.3.2 얼굴 그물망 검출 </vt:lpstr>
      <vt:lpstr>10.3.2 얼굴 그물망 검출 </vt:lpstr>
      <vt:lpstr>10.3.2 얼굴 그물망 검출 </vt:lpstr>
      <vt:lpstr>10.3.3 손 랜드마크 검출 </vt:lpstr>
      <vt:lpstr>10.3.3 손 랜드마크 검출 </vt:lpstr>
      <vt:lpstr>10.3.3 손 랜드마크 검출 </vt:lpstr>
      <vt:lpstr>10.3.3 손 랜드마크 검출 </vt:lpstr>
      <vt:lpstr>10.4 자세 추정과 행동 분류 </vt:lpstr>
      <vt:lpstr>10.4.1 자세 추정 </vt:lpstr>
      <vt:lpstr>10.4.1 자세 추정 </vt:lpstr>
      <vt:lpstr>10.4.1 자세 추정 </vt:lpstr>
      <vt:lpstr>10.4.1 자세 추정 </vt:lpstr>
      <vt:lpstr>10.4.1 자세 추정 </vt:lpstr>
      <vt:lpstr>10.4.1 자세 추정 </vt:lpstr>
      <vt:lpstr>10.4.1 자세 추정 </vt:lpstr>
      <vt:lpstr>10.4.1 자세 추정 </vt:lpstr>
      <vt:lpstr>10.4.1 자세 추정 </vt:lpstr>
      <vt:lpstr>10.4.1 자세 추정 </vt:lpstr>
      <vt:lpstr>10.4.1 자세 추정 </vt:lpstr>
      <vt:lpstr>10.4.2 BlazePose를 이용한 자세 추정 </vt:lpstr>
      <vt:lpstr>10.4.2 BlazePose를 이용한 자세 추정 </vt:lpstr>
      <vt:lpstr>10.4.2 BlazePose를 이용한 자세 추정 </vt:lpstr>
      <vt:lpstr>10.4.2 BlazePose를 이용한 자세 추정 </vt:lpstr>
      <vt:lpstr>10.4.3 행동 분류 </vt:lpstr>
      <vt:lpstr>10.4.3 행동 분류 </vt:lpstr>
      <vt:lpstr>10.4.3 행동 분류 </vt:lpstr>
      <vt:lpstr>10.4.3 행동 분류 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김미정</cp:lastModifiedBy>
  <cp:revision>633</cp:revision>
  <dcterms:created xsi:type="dcterms:W3CDTF">2006-10-05T04:04:58Z</dcterms:created>
  <dcterms:modified xsi:type="dcterms:W3CDTF">2023-02-09T00:37:53Z</dcterms:modified>
</cp:coreProperties>
</file>